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77" r:id="rId10"/>
    <p:sldId id="280" r:id="rId11"/>
    <p:sldId id="279" r:id="rId12"/>
    <p:sldId id="281" r:id="rId13"/>
    <p:sldId id="265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622" autoAdjust="0"/>
  </p:normalViewPr>
  <p:slideViewPr>
    <p:cSldViewPr>
      <p:cViewPr varScale="1">
        <p:scale>
          <a:sx n="44" d="100"/>
          <a:sy n="44" d="100"/>
        </p:scale>
        <p:origin x="10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956B3-496B-45D5-9DB9-7524A7F90215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00F6FCD-C50B-4F08-B03C-3CC6A42D2716}">
      <dgm:prSet phldrT="[Texto]"/>
      <dgm:spPr/>
      <dgm:t>
        <a:bodyPr/>
        <a:lstStyle/>
        <a:p>
          <a:r>
            <a:rPr lang="pt-BR" b="0" i="0" u="none" dirty="0"/>
            <a:t>Constituição</a:t>
          </a:r>
          <a:endParaRPr lang="pt-BR" dirty="0"/>
        </a:p>
      </dgm:t>
    </dgm:pt>
    <dgm:pt modelId="{93E62867-8A85-4E91-A77E-BC846EF2BED6}" type="parTrans" cxnId="{478170DD-52A8-4C4A-810A-AE1FEEE7B8EA}">
      <dgm:prSet/>
      <dgm:spPr/>
      <dgm:t>
        <a:bodyPr/>
        <a:lstStyle/>
        <a:p>
          <a:endParaRPr lang="pt-BR"/>
        </a:p>
      </dgm:t>
    </dgm:pt>
    <dgm:pt modelId="{8C23AF86-A154-435C-BEEF-D3914D2EE1CA}" type="sibTrans" cxnId="{478170DD-52A8-4C4A-810A-AE1FEEE7B8EA}">
      <dgm:prSet/>
      <dgm:spPr/>
      <dgm:t>
        <a:bodyPr/>
        <a:lstStyle/>
        <a:p>
          <a:endParaRPr lang="pt-BR"/>
        </a:p>
      </dgm:t>
    </dgm:pt>
    <dgm:pt modelId="{3B99EA34-63A2-4F27-9B0E-8B8EC8E10E22}">
      <dgm:prSet/>
      <dgm:spPr/>
      <dgm:t>
        <a:bodyPr/>
        <a:lstStyle/>
        <a:p>
          <a:r>
            <a:rPr lang="pt-BR" b="0" i="0" u="none"/>
            <a:t>CLT</a:t>
          </a:r>
          <a:endParaRPr lang="pt-BR" b="0"/>
        </a:p>
      </dgm:t>
    </dgm:pt>
    <dgm:pt modelId="{86FB5310-2898-4E30-89AB-F1AC9B2A508E}" type="parTrans" cxnId="{82F2F1E1-BA9D-4F09-992F-231BB621B40B}">
      <dgm:prSet/>
      <dgm:spPr/>
      <dgm:t>
        <a:bodyPr/>
        <a:lstStyle/>
        <a:p>
          <a:endParaRPr lang="pt-BR"/>
        </a:p>
      </dgm:t>
    </dgm:pt>
    <dgm:pt modelId="{AA1A3C2F-9D9A-4AC8-A886-C35D82A9A9EF}" type="sibTrans" cxnId="{82F2F1E1-BA9D-4F09-992F-231BB621B40B}">
      <dgm:prSet/>
      <dgm:spPr/>
      <dgm:t>
        <a:bodyPr/>
        <a:lstStyle/>
        <a:p>
          <a:endParaRPr lang="pt-BR"/>
        </a:p>
      </dgm:t>
    </dgm:pt>
    <dgm:pt modelId="{381CDEAA-8EE8-4476-9AEA-7BE2250787C5}">
      <dgm:prSet/>
      <dgm:spPr/>
      <dgm:t>
        <a:bodyPr/>
        <a:lstStyle/>
        <a:p>
          <a:r>
            <a:rPr lang="pt-BR" b="0" i="0" u="none"/>
            <a:t>Jurisprudência</a:t>
          </a:r>
          <a:endParaRPr lang="pt-BR" b="0"/>
        </a:p>
      </dgm:t>
    </dgm:pt>
    <dgm:pt modelId="{3AA1D2D6-BC1D-416C-9B45-0CFEA08FD128}" type="parTrans" cxnId="{C929ABB9-08D3-4424-BE77-08DF5A642527}">
      <dgm:prSet/>
      <dgm:spPr/>
      <dgm:t>
        <a:bodyPr/>
        <a:lstStyle/>
        <a:p>
          <a:endParaRPr lang="pt-BR"/>
        </a:p>
      </dgm:t>
    </dgm:pt>
    <dgm:pt modelId="{F261D7D8-D3C5-4503-BFF7-CBACBF022AE3}" type="sibTrans" cxnId="{C929ABB9-08D3-4424-BE77-08DF5A642527}">
      <dgm:prSet/>
      <dgm:spPr/>
      <dgm:t>
        <a:bodyPr/>
        <a:lstStyle/>
        <a:p>
          <a:endParaRPr lang="pt-BR"/>
        </a:p>
      </dgm:t>
    </dgm:pt>
    <dgm:pt modelId="{99009FA7-9CF6-44C3-9913-5C4A479D0B81}">
      <dgm:prSet/>
      <dgm:spPr/>
      <dgm:t>
        <a:bodyPr/>
        <a:lstStyle/>
        <a:p>
          <a:r>
            <a:rPr lang="pt-BR" b="0" i="0" u="none"/>
            <a:t>Doutrina</a:t>
          </a:r>
          <a:endParaRPr lang="pt-BR" b="0"/>
        </a:p>
      </dgm:t>
    </dgm:pt>
    <dgm:pt modelId="{0F56BA99-55CC-4CCD-94AC-DA02728D6255}" type="parTrans" cxnId="{C1942AAF-B174-4501-A7A4-E5B27451F00D}">
      <dgm:prSet/>
      <dgm:spPr/>
      <dgm:t>
        <a:bodyPr/>
        <a:lstStyle/>
        <a:p>
          <a:endParaRPr lang="pt-BR"/>
        </a:p>
      </dgm:t>
    </dgm:pt>
    <dgm:pt modelId="{2E35C933-122A-4F3B-9846-CEAE476FECF2}" type="sibTrans" cxnId="{C1942AAF-B174-4501-A7A4-E5B27451F00D}">
      <dgm:prSet/>
      <dgm:spPr/>
      <dgm:t>
        <a:bodyPr/>
        <a:lstStyle/>
        <a:p>
          <a:endParaRPr lang="pt-BR"/>
        </a:p>
      </dgm:t>
    </dgm:pt>
    <dgm:pt modelId="{5E1B44F6-4096-4CEE-9681-331B36441F8E}">
      <dgm:prSet/>
      <dgm:spPr/>
      <dgm:t>
        <a:bodyPr/>
        <a:lstStyle/>
        <a:p>
          <a:r>
            <a:rPr lang="pt-BR" b="0" i="0" u="none" dirty="0"/>
            <a:t>Normas Regulamentadoras &amp;</a:t>
          </a:r>
        </a:p>
        <a:p>
          <a:r>
            <a:rPr lang="pt-BR" b="0" i="0" u="none" dirty="0"/>
            <a:t>Normas coletivas</a:t>
          </a:r>
          <a:endParaRPr lang="pt-BR" b="0" dirty="0"/>
        </a:p>
      </dgm:t>
    </dgm:pt>
    <dgm:pt modelId="{15339B60-F110-4647-AABC-0F0EE61C6C8D}" type="parTrans" cxnId="{48004B1D-973D-4D24-8CF4-3A3BABA4E010}">
      <dgm:prSet/>
      <dgm:spPr/>
      <dgm:t>
        <a:bodyPr/>
        <a:lstStyle/>
        <a:p>
          <a:endParaRPr lang="pt-BR"/>
        </a:p>
      </dgm:t>
    </dgm:pt>
    <dgm:pt modelId="{1F8D04C5-E8DB-49F5-9700-F583AF40E121}" type="sibTrans" cxnId="{48004B1D-973D-4D24-8CF4-3A3BABA4E010}">
      <dgm:prSet/>
      <dgm:spPr/>
      <dgm:t>
        <a:bodyPr/>
        <a:lstStyle/>
        <a:p>
          <a:endParaRPr lang="pt-BR"/>
        </a:p>
      </dgm:t>
    </dgm:pt>
    <dgm:pt modelId="{27732592-8182-47B2-A7EA-82ED326090F6}">
      <dgm:prSet/>
      <dgm:spPr/>
      <dgm:t>
        <a:bodyPr/>
        <a:lstStyle/>
        <a:p>
          <a:r>
            <a:rPr lang="pt-BR" b="0" i="0" u="none"/>
            <a:t>Regimento interno da empresa</a:t>
          </a:r>
          <a:endParaRPr lang="pt-BR" b="0"/>
        </a:p>
      </dgm:t>
    </dgm:pt>
    <dgm:pt modelId="{A19DA9AE-4676-4954-AA11-71A1F9A065F3}" type="parTrans" cxnId="{FC789F89-AEAE-4F0A-831F-DECC1741A183}">
      <dgm:prSet/>
      <dgm:spPr/>
      <dgm:t>
        <a:bodyPr/>
        <a:lstStyle/>
        <a:p>
          <a:endParaRPr lang="pt-BR"/>
        </a:p>
      </dgm:t>
    </dgm:pt>
    <dgm:pt modelId="{F619E9D3-D2B5-4498-BFF6-B784EBFD7538}" type="sibTrans" cxnId="{FC789F89-AEAE-4F0A-831F-DECC1741A183}">
      <dgm:prSet/>
      <dgm:spPr/>
      <dgm:t>
        <a:bodyPr/>
        <a:lstStyle/>
        <a:p>
          <a:endParaRPr lang="pt-BR"/>
        </a:p>
      </dgm:t>
    </dgm:pt>
    <dgm:pt modelId="{EC6B0447-FBCB-496A-A5C2-147CDEA805D1}">
      <dgm:prSet/>
      <dgm:spPr/>
      <dgm:t>
        <a:bodyPr/>
        <a:lstStyle/>
        <a:p>
          <a:r>
            <a:rPr lang="pt-BR" b="0" i="0" u="none"/>
            <a:t>Contrato individual de trabalho</a:t>
          </a:r>
          <a:endParaRPr lang="pt-BR" b="0"/>
        </a:p>
      </dgm:t>
    </dgm:pt>
    <dgm:pt modelId="{EF312449-F916-45D5-A2D8-68F1AC2CF827}" type="parTrans" cxnId="{503264FD-4FE3-4641-9181-65090C00E6D2}">
      <dgm:prSet/>
      <dgm:spPr/>
      <dgm:t>
        <a:bodyPr/>
        <a:lstStyle/>
        <a:p>
          <a:endParaRPr lang="pt-BR"/>
        </a:p>
      </dgm:t>
    </dgm:pt>
    <dgm:pt modelId="{614B50DE-9746-4F55-849A-6889F48CEDE5}" type="sibTrans" cxnId="{503264FD-4FE3-4641-9181-65090C00E6D2}">
      <dgm:prSet/>
      <dgm:spPr/>
      <dgm:t>
        <a:bodyPr/>
        <a:lstStyle/>
        <a:p>
          <a:endParaRPr lang="pt-BR"/>
        </a:p>
      </dgm:t>
    </dgm:pt>
    <dgm:pt modelId="{C7706F84-C19F-4EF4-A110-D28EE64B9520}" type="pres">
      <dgm:prSet presAssocID="{BEF956B3-496B-45D5-9DB9-7524A7F90215}" presName="Name0" presStyleCnt="0">
        <dgm:presLayoutVars>
          <dgm:dir/>
          <dgm:animLvl val="lvl"/>
          <dgm:resizeHandles val="exact"/>
        </dgm:presLayoutVars>
      </dgm:prSet>
      <dgm:spPr/>
    </dgm:pt>
    <dgm:pt modelId="{9046D1D5-40B4-46C9-8F3D-BECB9D4910E6}" type="pres">
      <dgm:prSet presAssocID="{600F6FCD-C50B-4F08-B03C-3CC6A42D2716}" presName="Name8" presStyleCnt="0"/>
      <dgm:spPr/>
    </dgm:pt>
    <dgm:pt modelId="{CDA8AB90-DBE6-4790-A0C4-E032CB3CE10A}" type="pres">
      <dgm:prSet presAssocID="{600F6FCD-C50B-4F08-B03C-3CC6A42D2716}" presName="level" presStyleLbl="node1" presStyleIdx="0" presStyleCnt="7">
        <dgm:presLayoutVars>
          <dgm:chMax val="1"/>
          <dgm:bulletEnabled val="1"/>
        </dgm:presLayoutVars>
      </dgm:prSet>
      <dgm:spPr/>
    </dgm:pt>
    <dgm:pt modelId="{60B9A4E9-DECF-4200-8569-47916BE62D40}" type="pres">
      <dgm:prSet presAssocID="{600F6FCD-C50B-4F08-B03C-3CC6A42D27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9412CD-F204-43E8-B4C5-0039E8E68CA2}" type="pres">
      <dgm:prSet presAssocID="{3B99EA34-63A2-4F27-9B0E-8B8EC8E10E22}" presName="Name8" presStyleCnt="0"/>
      <dgm:spPr/>
    </dgm:pt>
    <dgm:pt modelId="{2C3A1489-4F38-4651-AFE5-BB107A8749D6}" type="pres">
      <dgm:prSet presAssocID="{3B99EA34-63A2-4F27-9B0E-8B8EC8E10E22}" presName="level" presStyleLbl="node1" presStyleIdx="1" presStyleCnt="7">
        <dgm:presLayoutVars>
          <dgm:chMax val="1"/>
          <dgm:bulletEnabled val="1"/>
        </dgm:presLayoutVars>
      </dgm:prSet>
      <dgm:spPr/>
    </dgm:pt>
    <dgm:pt modelId="{88E77232-7A04-4DC4-8345-64B95A7683F0}" type="pres">
      <dgm:prSet presAssocID="{3B99EA34-63A2-4F27-9B0E-8B8EC8E10E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D7B3C6-B287-4050-AD91-BB1E8CC1CFA8}" type="pres">
      <dgm:prSet presAssocID="{381CDEAA-8EE8-4476-9AEA-7BE2250787C5}" presName="Name8" presStyleCnt="0"/>
      <dgm:spPr/>
    </dgm:pt>
    <dgm:pt modelId="{32E7CC0B-04EE-46D4-9CD6-9391506EB56D}" type="pres">
      <dgm:prSet presAssocID="{381CDEAA-8EE8-4476-9AEA-7BE2250787C5}" presName="level" presStyleLbl="node1" presStyleIdx="2" presStyleCnt="7">
        <dgm:presLayoutVars>
          <dgm:chMax val="1"/>
          <dgm:bulletEnabled val="1"/>
        </dgm:presLayoutVars>
      </dgm:prSet>
      <dgm:spPr/>
    </dgm:pt>
    <dgm:pt modelId="{75B71F79-D55F-4686-BAB6-7B081C611972}" type="pres">
      <dgm:prSet presAssocID="{381CDEAA-8EE8-4476-9AEA-7BE225078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8942F2-75DE-496F-868F-9AC4072C399D}" type="pres">
      <dgm:prSet presAssocID="{99009FA7-9CF6-44C3-9913-5C4A479D0B81}" presName="Name8" presStyleCnt="0"/>
      <dgm:spPr/>
    </dgm:pt>
    <dgm:pt modelId="{BE0476D2-3F1F-427F-9242-BB1F8C79BA1A}" type="pres">
      <dgm:prSet presAssocID="{99009FA7-9CF6-44C3-9913-5C4A479D0B81}" presName="level" presStyleLbl="node1" presStyleIdx="3" presStyleCnt="7">
        <dgm:presLayoutVars>
          <dgm:chMax val="1"/>
          <dgm:bulletEnabled val="1"/>
        </dgm:presLayoutVars>
      </dgm:prSet>
      <dgm:spPr/>
    </dgm:pt>
    <dgm:pt modelId="{E1E880E9-EE9B-49FD-9019-4E354A419274}" type="pres">
      <dgm:prSet presAssocID="{99009FA7-9CF6-44C3-9913-5C4A479D0B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0AB408-372E-49CE-ACB3-F7CE9E04DD9D}" type="pres">
      <dgm:prSet presAssocID="{5E1B44F6-4096-4CEE-9681-331B36441F8E}" presName="Name8" presStyleCnt="0"/>
      <dgm:spPr/>
    </dgm:pt>
    <dgm:pt modelId="{A8035A59-4FD2-4419-8C23-45CF8390A5FC}" type="pres">
      <dgm:prSet presAssocID="{5E1B44F6-4096-4CEE-9681-331B36441F8E}" presName="level" presStyleLbl="node1" presStyleIdx="4" presStyleCnt="7">
        <dgm:presLayoutVars>
          <dgm:chMax val="1"/>
          <dgm:bulletEnabled val="1"/>
        </dgm:presLayoutVars>
      </dgm:prSet>
      <dgm:spPr/>
    </dgm:pt>
    <dgm:pt modelId="{4ED97443-1DAF-4EEB-8270-5C80162A281B}" type="pres">
      <dgm:prSet presAssocID="{5E1B44F6-4096-4CEE-9681-331B36441F8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195238-71FC-4251-9938-6615993B497F}" type="pres">
      <dgm:prSet presAssocID="{27732592-8182-47B2-A7EA-82ED326090F6}" presName="Name8" presStyleCnt="0"/>
      <dgm:spPr/>
    </dgm:pt>
    <dgm:pt modelId="{6A542F67-9337-4762-AE64-4DE437C0858F}" type="pres">
      <dgm:prSet presAssocID="{27732592-8182-47B2-A7EA-82ED326090F6}" presName="level" presStyleLbl="node1" presStyleIdx="5" presStyleCnt="7">
        <dgm:presLayoutVars>
          <dgm:chMax val="1"/>
          <dgm:bulletEnabled val="1"/>
        </dgm:presLayoutVars>
      </dgm:prSet>
      <dgm:spPr/>
    </dgm:pt>
    <dgm:pt modelId="{579836B9-7761-47C9-BF29-25D75679DEE0}" type="pres">
      <dgm:prSet presAssocID="{27732592-8182-47B2-A7EA-82ED326090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13CB3A-9558-4354-B918-64EB33E57EA7}" type="pres">
      <dgm:prSet presAssocID="{EC6B0447-FBCB-496A-A5C2-147CDEA805D1}" presName="Name8" presStyleCnt="0"/>
      <dgm:spPr/>
    </dgm:pt>
    <dgm:pt modelId="{399B99E0-4000-4235-860A-6639BFE25E95}" type="pres">
      <dgm:prSet presAssocID="{EC6B0447-FBCB-496A-A5C2-147CDEA805D1}" presName="level" presStyleLbl="node1" presStyleIdx="6" presStyleCnt="7" custLinFactNeighborY="6306">
        <dgm:presLayoutVars>
          <dgm:chMax val="1"/>
          <dgm:bulletEnabled val="1"/>
        </dgm:presLayoutVars>
      </dgm:prSet>
      <dgm:spPr/>
    </dgm:pt>
    <dgm:pt modelId="{CDC00E2A-718B-4BC5-96D6-EC96295DB55D}" type="pres">
      <dgm:prSet presAssocID="{EC6B0447-FBCB-496A-A5C2-147CDEA805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4E76805-6D63-4DBE-9EFA-E66B393B96B5}" type="presOf" srcId="{BEF956B3-496B-45D5-9DB9-7524A7F90215}" destId="{C7706F84-C19F-4EF4-A110-D28EE64B9520}" srcOrd="0" destOrd="0" presId="urn:microsoft.com/office/officeart/2005/8/layout/pyramid1"/>
    <dgm:cxn modelId="{48004B1D-973D-4D24-8CF4-3A3BABA4E010}" srcId="{BEF956B3-496B-45D5-9DB9-7524A7F90215}" destId="{5E1B44F6-4096-4CEE-9681-331B36441F8E}" srcOrd="4" destOrd="0" parTransId="{15339B60-F110-4647-AABC-0F0EE61C6C8D}" sibTransId="{1F8D04C5-E8DB-49F5-9700-F583AF40E121}"/>
    <dgm:cxn modelId="{EA31235E-70D6-44E3-BBD4-9A3C562F0A94}" type="presOf" srcId="{5E1B44F6-4096-4CEE-9681-331B36441F8E}" destId="{4ED97443-1DAF-4EEB-8270-5C80162A281B}" srcOrd="1" destOrd="0" presId="urn:microsoft.com/office/officeart/2005/8/layout/pyramid1"/>
    <dgm:cxn modelId="{2A875567-25E5-4650-B899-BD22E48A387F}" type="presOf" srcId="{99009FA7-9CF6-44C3-9913-5C4A479D0B81}" destId="{E1E880E9-EE9B-49FD-9019-4E354A419274}" srcOrd="1" destOrd="0" presId="urn:microsoft.com/office/officeart/2005/8/layout/pyramid1"/>
    <dgm:cxn modelId="{F4B50272-E803-401A-826C-B2F0DE398780}" type="presOf" srcId="{27732592-8182-47B2-A7EA-82ED326090F6}" destId="{6A542F67-9337-4762-AE64-4DE437C0858F}" srcOrd="0" destOrd="0" presId="urn:microsoft.com/office/officeart/2005/8/layout/pyramid1"/>
    <dgm:cxn modelId="{EC7C4A53-28B0-414F-A87D-F7B939FA6FAA}" type="presOf" srcId="{3B99EA34-63A2-4F27-9B0E-8B8EC8E10E22}" destId="{88E77232-7A04-4DC4-8345-64B95A7683F0}" srcOrd="1" destOrd="0" presId="urn:microsoft.com/office/officeart/2005/8/layout/pyramid1"/>
    <dgm:cxn modelId="{F2066855-09EF-4DF5-8A53-3848390D7030}" type="presOf" srcId="{381CDEAA-8EE8-4476-9AEA-7BE2250787C5}" destId="{32E7CC0B-04EE-46D4-9CD6-9391506EB56D}" srcOrd="0" destOrd="0" presId="urn:microsoft.com/office/officeart/2005/8/layout/pyramid1"/>
    <dgm:cxn modelId="{A44AA956-B208-4D0A-9F0B-FC5C3331AE82}" type="presOf" srcId="{EC6B0447-FBCB-496A-A5C2-147CDEA805D1}" destId="{399B99E0-4000-4235-860A-6639BFE25E95}" srcOrd="0" destOrd="0" presId="urn:microsoft.com/office/officeart/2005/8/layout/pyramid1"/>
    <dgm:cxn modelId="{81B77A89-C7C9-4EB3-A9FA-A8043D02C35D}" type="presOf" srcId="{27732592-8182-47B2-A7EA-82ED326090F6}" destId="{579836B9-7761-47C9-BF29-25D75679DEE0}" srcOrd="1" destOrd="0" presId="urn:microsoft.com/office/officeart/2005/8/layout/pyramid1"/>
    <dgm:cxn modelId="{FC789F89-AEAE-4F0A-831F-DECC1741A183}" srcId="{BEF956B3-496B-45D5-9DB9-7524A7F90215}" destId="{27732592-8182-47B2-A7EA-82ED326090F6}" srcOrd="5" destOrd="0" parTransId="{A19DA9AE-4676-4954-AA11-71A1F9A065F3}" sibTransId="{F619E9D3-D2B5-4498-BFF6-B784EBFD7538}"/>
    <dgm:cxn modelId="{4CE0A898-8AEF-48E6-B81A-D63FF472D8CA}" type="presOf" srcId="{600F6FCD-C50B-4F08-B03C-3CC6A42D2716}" destId="{60B9A4E9-DECF-4200-8569-47916BE62D40}" srcOrd="1" destOrd="0" presId="urn:microsoft.com/office/officeart/2005/8/layout/pyramid1"/>
    <dgm:cxn modelId="{728E76A2-1464-43CE-8029-2490F6FF9F14}" type="presOf" srcId="{3B99EA34-63A2-4F27-9B0E-8B8EC8E10E22}" destId="{2C3A1489-4F38-4651-AFE5-BB107A8749D6}" srcOrd="0" destOrd="0" presId="urn:microsoft.com/office/officeart/2005/8/layout/pyramid1"/>
    <dgm:cxn modelId="{A73378A4-9959-4E7C-AFDD-CD7643699E30}" type="presOf" srcId="{5E1B44F6-4096-4CEE-9681-331B36441F8E}" destId="{A8035A59-4FD2-4419-8C23-45CF8390A5FC}" srcOrd="0" destOrd="0" presId="urn:microsoft.com/office/officeart/2005/8/layout/pyramid1"/>
    <dgm:cxn modelId="{C1942AAF-B174-4501-A7A4-E5B27451F00D}" srcId="{BEF956B3-496B-45D5-9DB9-7524A7F90215}" destId="{99009FA7-9CF6-44C3-9913-5C4A479D0B81}" srcOrd="3" destOrd="0" parTransId="{0F56BA99-55CC-4CCD-94AC-DA02728D6255}" sibTransId="{2E35C933-122A-4F3B-9846-CEAE476FECF2}"/>
    <dgm:cxn modelId="{F69B82B3-0D6A-47CD-96A5-B09C1ED84B44}" type="presOf" srcId="{EC6B0447-FBCB-496A-A5C2-147CDEA805D1}" destId="{CDC00E2A-718B-4BC5-96D6-EC96295DB55D}" srcOrd="1" destOrd="0" presId="urn:microsoft.com/office/officeart/2005/8/layout/pyramid1"/>
    <dgm:cxn modelId="{C929ABB9-08D3-4424-BE77-08DF5A642527}" srcId="{BEF956B3-496B-45D5-9DB9-7524A7F90215}" destId="{381CDEAA-8EE8-4476-9AEA-7BE2250787C5}" srcOrd="2" destOrd="0" parTransId="{3AA1D2D6-BC1D-416C-9B45-0CFEA08FD128}" sibTransId="{F261D7D8-D3C5-4503-BFF7-CBACBF022AE3}"/>
    <dgm:cxn modelId="{C014C6CF-D4D3-4F43-B118-06CA2D0FF128}" type="presOf" srcId="{600F6FCD-C50B-4F08-B03C-3CC6A42D2716}" destId="{CDA8AB90-DBE6-4790-A0C4-E032CB3CE10A}" srcOrd="0" destOrd="0" presId="urn:microsoft.com/office/officeart/2005/8/layout/pyramid1"/>
    <dgm:cxn modelId="{BCAF0ED4-CFDC-4887-99F5-B87A3D42A331}" type="presOf" srcId="{381CDEAA-8EE8-4476-9AEA-7BE2250787C5}" destId="{75B71F79-D55F-4686-BAB6-7B081C611972}" srcOrd="1" destOrd="0" presId="urn:microsoft.com/office/officeart/2005/8/layout/pyramid1"/>
    <dgm:cxn modelId="{478170DD-52A8-4C4A-810A-AE1FEEE7B8EA}" srcId="{BEF956B3-496B-45D5-9DB9-7524A7F90215}" destId="{600F6FCD-C50B-4F08-B03C-3CC6A42D2716}" srcOrd="0" destOrd="0" parTransId="{93E62867-8A85-4E91-A77E-BC846EF2BED6}" sibTransId="{8C23AF86-A154-435C-BEEF-D3914D2EE1CA}"/>
    <dgm:cxn modelId="{82F2F1E1-BA9D-4F09-992F-231BB621B40B}" srcId="{BEF956B3-496B-45D5-9DB9-7524A7F90215}" destId="{3B99EA34-63A2-4F27-9B0E-8B8EC8E10E22}" srcOrd="1" destOrd="0" parTransId="{86FB5310-2898-4E30-89AB-F1AC9B2A508E}" sibTransId="{AA1A3C2F-9D9A-4AC8-A886-C35D82A9A9EF}"/>
    <dgm:cxn modelId="{29DDC8F7-D683-4BEB-BCCA-9A70D66276E8}" type="presOf" srcId="{99009FA7-9CF6-44C3-9913-5C4A479D0B81}" destId="{BE0476D2-3F1F-427F-9242-BB1F8C79BA1A}" srcOrd="0" destOrd="0" presId="urn:microsoft.com/office/officeart/2005/8/layout/pyramid1"/>
    <dgm:cxn modelId="{503264FD-4FE3-4641-9181-65090C00E6D2}" srcId="{BEF956B3-496B-45D5-9DB9-7524A7F90215}" destId="{EC6B0447-FBCB-496A-A5C2-147CDEA805D1}" srcOrd="6" destOrd="0" parTransId="{EF312449-F916-45D5-A2D8-68F1AC2CF827}" sibTransId="{614B50DE-9746-4F55-849A-6889F48CEDE5}"/>
    <dgm:cxn modelId="{E6C62FE8-ACEF-49F3-A47A-738E26DF95DF}" type="presParOf" srcId="{C7706F84-C19F-4EF4-A110-D28EE64B9520}" destId="{9046D1D5-40B4-46C9-8F3D-BECB9D4910E6}" srcOrd="0" destOrd="0" presId="urn:microsoft.com/office/officeart/2005/8/layout/pyramid1"/>
    <dgm:cxn modelId="{7EBA68FB-75CC-410A-B83C-0C01DB7C6C75}" type="presParOf" srcId="{9046D1D5-40B4-46C9-8F3D-BECB9D4910E6}" destId="{CDA8AB90-DBE6-4790-A0C4-E032CB3CE10A}" srcOrd="0" destOrd="0" presId="urn:microsoft.com/office/officeart/2005/8/layout/pyramid1"/>
    <dgm:cxn modelId="{EC6857F3-4965-4B5D-A070-D965D2F0A9A6}" type="presParOf" srcId="{9046D1D5-40B4-46C9-8F3D-BECB9D4910E6}" destId="{60B9A4E9-DECF-4200-8569-47916BE62D40}" srcOrd="1" destOrd="0" presId="urn:microsoft.com/office/officeart/2005/8/layout/pyramid1"/>
    <dgm:cxn modelId="{5C13263C-ED21-4A01-99AF-5D77994684E3}" type="presParOf" srcId="{C7706F84-C19F-4EF4-A110-D28EE64B9520}" destId="{EE9412CD-F204-43E8-B4C5-0039E8E68CA2}" srcOrd="1" destOrd="0" presId="urn:microsoft.com/office/officeart/2005/8/layout/pyramid1"/>
    <dgm:cxn modelId="{A8E7FA13-2310-4C4B-B50C-C641E7B21267}" type="presParOf" srcId="{EE9412CD-F204-43E8-B4C5-0039E8E68CA2}" destId="{2C3A1489-4F38-4651-AFE5-BB107A8749D6}" srcOrd="0" destOrd="0" presId="urn:microsoft.com/office/officeart/2005/8/layout/pyramid1"/>
    <dgm:cxn modelId="{FD1C2302-D233-4128-819F-DC6E5D2F383A}" type="presParOf" srcId="{EE9412CD-F204-43E8-B4C5-0039E8E68CA2}" destId="{88E77232-7A04-4DC4-8345-64B95A7683F0}" srcOrd="1" destOrd="0" presId="urn:microsoft.com/office/officeart/2005/8/layout/pyramid1"/>
    <dgm:cxn modelId="{36F0DEB5-D208-429C-863D-7FAE877FE398}" type="presParOf" srcId="{C7706F84-C19F-4EF4-A110-D28EE64B9520}" destId="{50D7B3C6-B287-4050-AD91-BB1E8CC1CFA8}" srcOrd="2" destOrd="0" presId="urn:microsoft.com/office/officeart/2005/8/layout/pyramid1"/>
    <dgm:cxn modelId="{5296B947-7624-411D-AC31-BF3E5CFD2FA4}" type="presParOf" srcId="{50D7B3C6-B287-4050-AD91-BB1E8CC1CFA8}" destId="{32E7CC0B-04EE-46D4-9CD6-9391506EB56D}" srcOrd="0" destOrd="0" presId="urn:microsoft.com/office/officeart/2005/8/layout/pyramid1"/>
    <dgm:cxn modelId="{F34D8F4C-286C-44DE-98DB-EBD255689360}" type="presParOf" srcId="{50D7B3C6-B287-4050-AD91-BB1E8CC1CFA8}" destId="{75B71F79-D55F-4686-BAB6-7B081C611972}" srcOrd="1" destOrd="0" presId="urn:microsoft.com/office/officeart/2005/8/layout/pyramid1"/>
    <dgm:cxn modelId="{4C302CDB-6805-407E-8F92-831A18A3B682}" type="presParOf" srcId="{C7706F84-C19F-4EF4-A110-D28EE64B9520}" destId="{2B8942F2-75DE-496F-868F-9AC4072C399D}" srcOrd="3" destOrd="0" presId="urn:microsoft.com/office/officeart/2005/8/layout/pyramid1"/>
    <dgm:cxn modelId="{6620C53B-5393-4299-93FC-D67E9F042AEA}" type="presParOf" srcId="{2B8942F2-75DE-496F-868F-9AC4072C399D}" destId="{BE0476D2-3F1F-427F-9242-BB1F8C79BA1A}" srcOrd="0" destOrd="0" presId="urn:microsoft.com/office/officeart/2005/8/layout/pyramid1"/>
    <dgm:cxn modelId="{702B3A67-3145-447A-9164-F8EF0725B427}" type="presParOf" srcId="{2B8942F2-75DE-496F-868F-9AC4072C399D}" destId="{E1E880E9-EE9B-49FD-9019-4E354A419274}" srcOrd="1" destOrd="0" presId="urn:microsoft.com/office/officeart/2005/8/layout/pyramid1"/>
    <dgm:cxn modelId="{703138B4-A16D-41CA-B72B-073BA088EF35}" type="presParOf" srcId="{C7706F84-C19F-4EF4-A110-D28EE64B9520}" destId="{B40AB408-372E-49CE-ACB3-F7CE9E04DD9D}" srcOrd="4" destOrd="0" presId="urn:microsoft.com/office/officeart/2005/8/layout/pyramid1"/>
    <dgm:cxn modelId="{161C7B82-9D39-4988-97D4-5A1DF4455EAD}" type="presParOf" srcId="{B40AB408-372E-49CE-ACB3-F7CE9E04DD9D}" destId="{A8035A59-4FD2-4419-8C23-45CF8390A5FC}" srcOrd="0" destOrd="0" presId="urn:microsoft.com/office/officeart/2005/8/layout/pyramid1"/>
    <dgm:cxn modelId="{05A0AB89-3392-424D-812B-1FC2ADB1CE48}" type="presParOf" srcId="{B40AB408-372E-49CE-ACB3-F7CE9E04DD9D}" destId="{4ED97443-1DAF-4EEB-8270-5C80162A281B}" srcOrd="1" destOrd="0" presId="urn:microsoft.com/office/officeart/2005/8/layout/pyramid1"/>
    <dgm:cxn modelId="{CFFA5EBD-F6E3-4B3B-A763-DAFDA09F9E72}" type="presParOf" srcId="{C7706F84-C19F-4EF4-A110-D28EE64B9520}" destId="{81195238-71FC-4251-9938-6615993B497F}" srcOrd="5" destOrd="0" presId="urn:microsoft.com/office/officeart/2005/8/layout/pyramid1"/>
    <dgm:cxn modelId="{56B05519-8874-44D8-9DCF-625DD5AED06B}" type="presParOf" srcId="{81195238-71FC-4251-9938-6615993B497F}" destId="{6A542F67-9337-4762-AE64-4DE437C0858F}" srcOrd="0" destOrd="0" presId="urn:microsoft.com/office/officeart/2005/8/layout/pyramid1"/>
    <dgm:cxn modelId="{BDB45040-C2D9-44B8-BF91-E44DD4D59699}" type="presParOf" srcId="{81195238-71FC-4251-9938-6615993B497F}" destId="{579836B9-7761-47C9-BF29-25D75679DEE0}" srcOrd="1" destOrd="0" presId="urn:microsoft.com/office/officeart/2005/8/layout/pyramid1"/>
    <dgm:cxn modelId="{7F77CA7A-AE21-403F-86D0-6B461B3966DC}" type="presParOf" srcId="{C7706F84-C19F-4EF4-A110-D28EE64B9520}" destId="{9713CB3A-9558-4354-B918-64EB33E57EA7}" srcOrd="6" destOrd="0" presId="urn:microsoft.com/office/officeart/2005/8/layout/pyramid1"/>
    <dgm:cxn modelId="{1BE8FB7B-D2AC-45DE-AABF-2D2D4453C0D3}" type="presParOf" srcId="{9713CB3A-9558-4354-B918-64EB33E57EA7}" destId="{399B99E0-4000-4235-860A-6639BFE25E95}" srcOrd="0" destOrd="0" presId="urn:microsoft.com/office/officeart/2005/8/layout/pyramid1"/>
    <dgm:cxn modelId="{FFEA61DC-3A55-466F-8BDB-3179FD17004A}" type="presParOf" srcId="{9713CB3A-9558-4354-B918-64EB33E57EA7}" destId="{CDC00E2A-718B-4BC5-96D6-EC96295DB55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AB90-DBE6-4790-A0C4-E032CB3CE10A}">
      <dsp:nvSpPr>
        <dsp:cNvPr id="0" name=""/>
        <dsp:cNvSpPr/>
      </dsp:nvSpPr>
      <dsp:spPr>
        <a:xfrm>
          <a:off x="4506685" y="0"/>
          <a:ext cx="1502228" cy="1089676"/>
        </a:xfrm>
        <a:prstGeom prst="trapezoid">
          <a:avLst>
            <a:gd name="adj" fmla="val 689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Constituição</a:t>
          </a:r>
          <a:endParaRPr lang="pt-BR" sz="2200" kern="1200" dirty="0"/>
        </a:p>
      </dsp:txBody>
      <dsp:txXfrm>
        <a:off x="4506685" y="0"/>
        <a:ext cx="1502228" cy="1089676"/>
      </dsp:txXfrm>
    </dsp:sp>
    <dsp:sp modelId="{2C3A1489-4F38-4651-AFE5-BB107A8749D6}">
      <dsp:nvSpPr>
        <dsp:cNvPr id="0" name=""/>
        <dsp:cNvSpPr/>
      </dsp:nvSpPr>
      <dsp:spPr>
        <a:xfrm>
          <a:off x="3755571" y="1089676"/>
          <a:ext cx="3004457" cy="1089676"/>
        </a:xfrm>
        <a:prstGeom prst="trapezoid">
          <a:avLst>
            <a:gd name="adj" fmla="val 6893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/>
            <a:t>CLT</a:t>
          </a:r>
          <a:endParaRPr lang="pt-BR" sz="2200" b="0" kern="1200"/>
        </a:p>
      </dsp:txBody>
      <dsp:txXfrm>
        <a:off x="4281351" y="1089676"/>
        <a:ext cx="1952897" cy="1089676"/>
      </dsp:txXfrm>
    </dsp:sp>
    <dsp:sp modelId="{32E7CC0B-04EE-46D4-9CD6-9391506EB56D}">
      <dsp:nvSpPr>
        <dsp:cNvPr id="0" name=""/>
        <dsp:cNvSpPr/>
      </dsp:nvSpPr>
      <dsp:spPr>
        <a:xfrm>
          <a:off x="3004457" y="2179353"/>
          <a:ext cx="4506685" cy="1089676"/>
        </a:xfrm>
        <a:prstGeom prst="trapezoid">
          <a:avLst>
            <a:gd name="adj" fmla="val 6893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/>
            <a:t>Jurisprudência</a:t>
          </a:r>
          <a:endParaRPr lang="pt-BR" sz="2200" b="0" kern="1200"/>
        </a:p>
      </dsp:txBody>
      <dsp:txXfrm>
        <a:off x="3793127" y="2179353"/>
        <a:ext cx="2929345" cy="1089676"/>
      </dsp:txXfrm>
    </dsp:sp>
    <dsp:sp modelId="{BE0476D2-3F1F-427F-9242-BB1F8C79BA1A}">
      <dsp:nvSpPr>
        <dsp:cNvPr id="0" name=""/>
        <dsp:cNvSpPr/>
      </dsp:nvSpPr>
      <dsp:spPr>
        <a:xfrm>
          <a:off x="2253342" y="3269030"/>
          <a:ext cx="6008914" cy="1089676"/>
        </a:xfrm>
        <a:prstGeom prst="trapezoid">
          <a:avLst>
            <a:gd name="adj" fmla="val 6893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/>
            <a:t>Doutrina</a:t>
          </a:r>
          <a:endParaRPr lang="pt-BR" sz="2200" b="0" kern="1200"/>
        </a:p>
      </dsp:txBody>
      <dsp:txXfrm>
        <a:off x="3304902" y="3269030"/>
        <a:ext cx="3905794" cy="1089676"/>
      </dsp:txXfrm>
    </dsp:sp>
    <dsp:sp modelId="{A8035A59-4FD2-4419-8C23-45CF8390A5FC}">
      <dsp:nvSpPr>
        <dsp:cNvPr id="0" name=""/>
        <dsp:cNvSpPr/>
      </dsp:nvSpPr>
      <dsp:spPr>
        <a:xfrm>
          <a:off x="1502228" y="4358707"/>
          <a:ext cx="7511142" cy="1089676"/>
        </a:xfrm>
        <a:prstGeom prst="trapezoid">
          <a:avLst>
            <a:gd name="adj" fmla="val 6893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Normas Regulamentadoras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Normas coletivas</a:t>
          </a:r>
          <a:endParaRPr lang="pt-BR" sz="2200" b="0" kern="1200" dirty="0"/>
        </a:p>
      </dsp:txBody>
      <dsp:txXfrm>
        <a:off x="2816678" y="4358707"/>
        <a:ext cx="4882242" cy="1089676"/>
      </dsp:txXfrm>
    </dsp:sp>
    <dsp:sp modelId="{6A542F67-9337-4762-AE64-4DE437C0858F}">
      <dsp:nvSpPr>
        <dsp:cNvPr id="0" name=""/>
        <dsp:cNvSpPr/>
      </dsp:nvSpPr>
      <dsp:spPr>
        <a:xfrm>
          <a:off x="751114" y="5448384"/>
          <a:ext cx="9013371" cy="1089676"/>
        </a:xfrm>
        <a:prstGeom prst="trapezoid">
          <a:avLst>
            <a:gd name="adj" fmla="val 6893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/>
            <a:t>Regimento interno da empresa</a:t>
          </a:r>
          <a:endParaRPr lang="pt-BR" sz="2200" b="0" kern="1200"/>
        </a:p>
      </dsp:txBody>
      <dsp:txXfrm>
        <a:off x="2328454" y="5448384"/>
        <a:ext cx="5858691" cy="1089676"/>
      </dsp:txXfrm>
    </dsp:sp>
    <dsp:sp modelId="{399B99E0-4000-4235-860A-6639BFE25E95}">
      <dsp:nvSpPr>
        <dsp:cNvPr id="0" name=""/>
        <dsp:cNvSpPr/>
      </dsp:nvSpPr>
      <dsp:spPr>
        <a:xfrm>
          <a:off x="0" y="6538061"/>
          <a:ext cx="10515600" cy="1089676"/>
        </a:xfrm>
        <a:prstGeom prst="trapezoid">
          <a:avLst>
            <a:gd name="adj" fmla="val 6893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/>
            <a:t>Contrato individual de trabalho</a:t>
          </a:r>
          <a:endParaRPr lang="pt-BR" sz="2200" b="0" kern="1200"/>
        </a:p>
      </dsp:txBody>
      <dsp:txXfrm>
        <a:off x="1840229" y="6538061"/>
        <a:ext cx="6835140" cy="108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171A-217E-40DC-BEAA-512AD3A72A0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721C-C223-4F61-9347-7355A3E1F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E721C-C223-4F61-9347-7355A3E1F14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58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totel.com.br/nr-05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t="446" b="446"/>
          <a:stretch>
            <a:fillRect/>
          </a:stretch>
        </p:blipFill>
        <p:spPr>
          <a:xfrm>
            <a:off x="4946988" y="3008293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3610" y="6020362"/>
            <a:ext cx="14640781" cy="205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NT 4 – </a:t>
            </a:r>
            <a:r>
              <a:rPr lang="pt-BR" sz="4000" dirty="0">
                <a:solidFill>
                  <a:srgbClr val="1E5F88"/>
                </a:solidFill>
                <a:latin typeface="Arimo"/>
              </a:rPr>
              <a:t>Organizando um conjunto de treinamentos.</a:t>
            </a:r>
          </a:p>
          <a:p>
            <a:pPr algn="ctr">
              <a:lnSpc>
                <a:spcPts val="5460"/>
              </a:lnSpc>
            </a:pPr>
            <a:endParaRPr lang="pt-BR" sz="3900" dirty="0">
              <a:solidFill>
                <a:srgbClr val="1E5F88"/>
              </a:solidFill>
              <a:latin typeface="Arimo"/>
            </a:endParaRPr>
          </a:p>
          <a:p>
            <a:pPr algn="ctr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ffee Break Sticker">
            <a:extLst>
              <a:ext uri="{FF2B5EF4-FFF2-40B4-BE49-F238E27FC236}">
                <a16:creationId xmlns:a16="http://schemas.microsoft.com/office/drawing/2014/main" id="{CCDFC270-AE26-5A14-20CE-1485D700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4772">
            <a:off x="3573707" y="7171194"/>
            <a:ext cx="3230766" cy="323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9791700"/>
            <a:ext cx="18432662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6" name="Imagem 35">
            <a:extLst>
              <a:ext uri="{FF2B5EF4-FFF2-40B4-BE49-F238E27FC236}">
                <a16:creationId xmlns:a16="http://schemas.microsoft.com/office/drawing/2014/main" id="{A338783F-21CC-15CF-6AA3-8E3B1052E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2" r="-1064"/>
          <a:stretch/>
        </p:blipFill>
        <p:spPr>
          <a:xfrm>
            <a:off x="9649491" y="83891"/>
            <a:ext cx="8209764" cy="994934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FFE5102A-B3EA-F52E-DC0D-70CF9987CB27}"/>
              </a:ext>
            </a:extLst>
          </p:cNvPr>
          <p:cNvSpPr txBox="1"/>
          <p:nvPr/>
        </p:nvSpPr>
        <p:spPr>
          <a:xfrm>
            <a:off x="934195" y="1160342"/>
            <a:ext cx="8615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Realização dos eventos: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074DC8-8A84-569C-2C40-DB5390E33A0E}"/>
              </a:ext>
            </a:extLst>
          </p:cNvPr>
          <p:cNvSpPr txBox="1"/>
          <p:nvPr/>
        </p:nvSpPr>
        <p:spPr>
          <a:xfrm>
            <a:off x="929146" y="2333645"/>
            <a:ext cx="10493828" cy="479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Horários para o turno matutino: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Das 8:00 às 10:00 e das 10:30 às 12:00</a:t>
            </a:r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Horários dos intervalos p/refeições 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Turno matutino: das 10:00 às 10:30</a:t>
            </a:r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Horários para o turno vespertino: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Das 13:00 às 15:00 e das 15:30 às 17:00.</a:t>
            </a:r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Horários dos intervalos p/refeições 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</a:rPr>
              <a:t>Turno vespertino: das 15:00 às 15:30</a:t>
            </a:r>
          </a:p>
        </p:txBody>
      </p:sp>
      <p:pic>
        <p:nvPicPr>
          <p:cNvPr id="11266" name="Picture 2" descr="Coffee Break para eventos - Panificadora Mundial">
            <a:extLst>
              <a:ext uri="{FF2B5EF4-FFF2-40B4-BE49-F238E27FC236}">
                <a16:creationId xmlns:a16="http://schemas.microsoft.com/office/drawing/2014/main" id="{D1897DE2-EC58-44D2-83A2-2FC0F4EA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78" y="7019925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0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91700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14475571-B816-9074-89ED-C4ACE36D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0000" l="10000" r="90000">
                        <a14:foregroundMark x1="56333" y1="8750" x2="47000" y2="6563"/>
                        <a14:foregroundMark x1="62667" y1="28125" x2="39333" y2="26875"/>
                        <a14:foregroundMark x1="45667" y1="49063" x2="32667" y2="45313"/>
                        <a14:foregroundMark x1="32667" y1="45313" x2="35333" y2="53125"/>
                        <a14:foregroundMark x1="35333" y1="53125" x2="41667" y2="55625"/>
                        <a14:foregroundMark x1="44000" y1="51563" x2="39000" y2="48750"/>
                        <a14:foregroundMark x1="40667" y1="43125" x2="40667" y2="4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7500" y="6165967"/>
            <a:ext cx="4113500" cy="4387733"/>
          </a:xfrm>
          <a:prstGeom prst="rect">
            <a:avLst/>
          </a:prstGeom>
        </p:spPr>
      </p:pic>
      <p:pic>
        <p:nvPicPr>
          <p:cNvPr id="22" name="Picture 2" descr="Cronograma de atividades de organização da SIPAT: Acesse e baixe">
            <a:extLst>
              <a:ext uri="{FF2B5EF4-FFF2-40B4-BE49-F238E27FC236}">
                <a16:creationId xmlns:a16="http://schemas.microsoft.com/office/drawing/2014/main" id="{1A95E293-E75B-BAC1-9C7E-DEF27B841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1"/>
          <a:stretch/>
        </p:blipFill>
        <p:spPr bwMode="auto">
          <a:xfrm>
            <a:off x="820690" y="1306190"/>
            <a:ext cx="9761859" cy="73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eça hoje o 23ª SIPAT do Grupo diRoma. Semana Interna de Prevenção de  Aci… | Dicas de segurança no trabalho, Segurança no trabalho, Tecnico  segurança do trabalho">
            <a:extLst>
              <a:ext uri="{FF2B5EF4-FFF2-40B4-BE49-F238E27FC236}">
                <a16:creationId xmlns:a16="http://schemas.microsoft.com/office/drawing/2014/main" id="{47F4F3AE-8744-AC48-6F02-7803E32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548" y="-38100"/>
            <a:ext cx="4051273" cy="57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0551462-C1CB-49CE-76B5-A4CDF9F60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0" y="5448300"/>
            <a:ext cx="4029466" cy="53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91700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0" name="Picture 2" descr="Canva Logo – PNG e Vetor – Download de Logo">
            <a:extLst>
              <a:ext uri="{FF2B5EF4-FFF2-40B4-BE49-F238E27FC236}">
                <a16:creationId xmlns:a16="http://schemas.microsoft.com/office/drawing/2014/main" id="{35C1BDE2-E3A2-379F-D7E8-91CB145D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50552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BEDCF3-636C-9697-1BEB-502EEF74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776" y="4260953"/>
            <a:ext cx="7799166" cy="1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E00AFA-0D78-AF57-711F-8C214D6D0097}"/>
              </a:ext>
            </a:extLst>
          </p:cNvPr>
          <p:cNvSpPr txBox="1"/>
          <p:nvPr/>
        </p:nvSpPr>
        <p:spPr>
          <a:xfrm>
            <a:off x="0" y="1160342"/>
            <a:ext cx="18287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Ferramentas para a organização de eventos:</a:t>
            </a:r>
          </a:p>
        </p:txBody>
      </p:sp>
    </p:spTree>
    <p:extLst>
      <p:ext uri="{BB962C8B-B14F-4D97-AF65-F5344CB8AC3E}">
        <p14:creationId xmlns:p14="http://schemas.microsoft.com/office/powerpoint/2010/main" val="25550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1735248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7020" y="4953000"/>
            <a:ext cx="5973961" cy="365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1E5F88"/>
                </a:solidFill>
                <a:latin typeface="Arimo"/>
              </a:rPr>
              <a:t>Obrigado</a:t>
            </a:r>
          </a:p>
          <a:p>
            <a:pPr algn="ctr">
              <a:lnSpc>
                <a:spcPts val="11619"/>
              </a:lnSpc>
            </a:pPr>
            <a:endParaRPr lang="en-US" sz="8299">
              <a:solidFill>
                <a:srgbClr val="1E5F88"/>
              </a:solidFill>
              <a:latin typeface="Arimo"/>
            </a:endParaRP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Prof. Dennys Salomão Hid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847" y="2433656"/>
            <a:ext cx="5386182" cy="541968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1726" y="2697741"/>
            <a:ext cx="9482535" cy="47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 Bold"/>
              </a:rPr>
              <a:t>Professor Dennys </a:t>
            </a:r>
            <a:r>
              <a:rPr lang="en-US" sz="3900" dirty="0" err="1">
                <a:solidFill>
                  <a:srgbClr val="1E5F88"/>
                </a:solidFill>
                <a:latin typeface="Arimo Bold"/>
              </a:rPr>
              <a:t>Salomão</a:t>
            </a:r>
            <a:r>
              <a:rPr lang="en-US" sz="3900" dirty="0">
                <a:solidFill>
                  <a:srgbClr val="1E5F88"/>
                </a:solidFill>
                <a:latin typeface="Arimo Bold"/>
              </a:rPr>
              <a:t> Hid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 Bold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Mestre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Administração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PUC-SP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Ex-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sócio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uma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empresa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Treinamento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&amp;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Desenvolvimento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na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área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varejo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por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9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anos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rnardinho - O Clube do Palestrante">
            <a:extLst>
              <a:ext uri="{FF2B5EF4-FFF2-40B4-BE49-F238E27FC236}">
                <a16:creationId xmlns:a16="http://schemas.microsoft.com/office/drawing/2014/main" id="{6FFC308B-0DAE-8F80-7BF3-C923CA3B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730" y="740537"/>
            <a:ext cx="3877517" cy="58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19931" y="2985150"/>
            <a:ext cx="10395953" cy="418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</a:rPr>
              <a:t>Transformando suor em ouro</a:t>
            </a:r>
          </a:p>
          <a:p>
            <a:pPr algn="ctr">
              <a:lnSpc>
                <a:spcPts val="5460"/>
              </a:lnSpc>
            </a:pPr>
            <a:endParaRPr lang="en-US" sz="4000" b="1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5460"/>
              </a:lnSpc>
            </a:pPr>
            <a:r>
              <a:rPr lang="pt-BR" sz="4400" i="1" dirty="0">
                <a:solidFill>
                  <a:schemeClr val="tx2"/>
                </a:solidFill>
                <a:latin typeface="arial" panose="020B0604020202020204" pitchFamily="34" charset="0"/>
              </a:rPr>
              <a:t>”Lembre-se que cada dia que você deixa de treinar ou se dedicar ao treinamento, significa um dia mais distante da realização dos seus sonhos”</a:t>
            </a:r>
            <a:endParaRPr lang="en-US" sz="44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839366" y="6138501"/>
            <a:ext cx="4482515" cy="1102472"/>
            <a:chOff x="0" y="0"/>
            <a:chExt cx="1180580" cy="6651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80580" cy="665160"/>
            </a:xfrm>
            <a:custGeom>
              <a:avLst/>
              <a:gdLst/>
              <a:ahLst/>
              <a:cxnLst/>
              <a:rect l="l" t="t" r="r" b="b"/>
              <a:pathLst>
                <a:path w="1180580" h="665160">
                  <a:moveTo>
                    <a:pt x="0" y="0"/>
                  </a:moveTo>
                  <a:lnTo>
                    <a:pt x="1180580" y="0"/>
                  </a:lnTo>
                  <a:lnTo>
                    <a:pt x="1180580" y="665160"/>
                  </a:lnTo>
                  <a:lnTo>
                    <a:pt x="0" y="665160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39366" y="7124700"/>
            <a:ext cx="4482515" cy="211556"/>
            <a:chOff x="0" y="0"/>
            <a:chExt cx="1180580" cy="557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80580" cy="55719"/>
            </a:xfrm>
            <a:custGeom>
              <a:avLst/>
              <a:gdLst/>
              <a:ahLst/>
              <a:cxnLst/>
              <a:rect l="l" t="t" r="r" b="b"/>
              <a:pathLst>
                <a:path w="1180580" h="55719">
                  <a:moveTo>
                    <a:pt x="0" y="0"/>
                  </a:moveTo>
                  <a:lnTo>
                    <a:pt x="1180580" y="0"/>
                  </a:lnTo>
                  <a:lnTo>
                    <a:pt x="1180580" y="55719"/>
                  </a:lnTo>
                  <a:lnTo>
                    <a:pt x="0" y="55719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D28AF70-73C4-C9D3-8643-D6DD1EBA0328}"/>
              </a:ext>
            </a:extLst>
          </p:cNvPr>
          <p:cNvSpPr txBox="1"/>
          <p:nvPr/>
        </p:nvSpPr>
        <p:spPr>
          <a:xfrm>
            <a:off x="12496800" y="6463725"/>
            <a:ext cx="3243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Bernardinho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gislação da SIPAT - Conceito Zen">
            <a:extLst>
              <a:ext uri="{FF2B5EF4-FFF2-40B4-BE49-F238E27FC236}">
                <a16:creationId xmlns:a16="http://schemas.microsoft.com/office/drawing/2014/main" id="{15C4D52E-A850-7780-D500-5458C340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67" y="3761195"/>
            <a:ext cx="6420268" cy="33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BBD4CAC-6178-64CB-DD76-48AB53EC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3463" flipH="1">
            <a:off x="8283644" y="6173253"/>
            <a:ext cx="2112085" cy="105604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791700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2" name="Picture 4" descr="Entendendo a relevância da CIPA perante a NR 5 – Alusolda Brasil">
            <a:extLst>
              <a:ext uri="{FF2B5EF4-FFF2-40B4-BE49-F238E27FC236}">
                <a16:creationId xmlns:a16="http://schemas.microsoft.com/office/drawing/2014/main" id="{1829D510-8FBE-6C25-CA47-F91FC495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12">
            <a:off x="13405669" y="6509961"/>
            <a:ext cx="3584222" cy="23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1C2B01FD-2CF0-8E2C-43A1-FA4A03629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467956"/>
              </p:ext>
            </p:extLst>
          </p:nvPr>
        </p:nvGraphicFramePr>
        <p:xfrm>
          <a:off x="152400" y="2019300"/>
          <a:ext cx="10515600" cy="762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D248981B-8B0C-EB12-683C-2D6454BFEEEC}"/>
              </a:ext>
            </a:extLst>
          </p:cNvPr>
          <p:cNvSpPr txBox="1"/>
          <p:nvPr/>
        </p:nvSpPr>
        <p:spPr>
          <a:xfrm>
            <a:off x="1524000" y="957051"/>
            <a:ext cx="7374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0" i="0" u="none" strike="noStrike" dirty="0">
                <a:solidFill>
                  <a:srgbClr val="1E4E79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Hierarquia das Leis</a:t>
            </a:r>
            <a:endParaRPr lang="pt-BR" sz="44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91700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28F86D-E11F-905C-FC34-F47241D7D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972" r="1682" b="1084"/>
          <a:stretch/>
        </p:blipFill>
        <p:spPr bwMode="auto">
          <a:xfrm>
            <a:off x="685799" y="723900"/>
            <a:ext cx="6132731" cy="85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73FF5F-CC47-A64A-B1C8-F300833BD579}"/>
              </a:ext>
            </a:extLst>
          </p:cNvPr>
          <p:cNvSpPr txBox="1"/>
          <p:nvPr/>
        </p:nvSpPr>
        <p:spPr>
          <a:xfrm>
            <a:off x="7010400" y="419100"/>
            <a:ext cx="10728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A importância as SIPAT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E198D33-703D-A24A-7BB8-0D144E1CDD28}"/>
              </a:ext>
            </a:extLst>
          </p:cNvPr>
          <p:cNvSpPr txBox="1"/>
          <p:nvPr/>
        </p:nvSpPr>
        <p:spPr>
          <a:xfrm>
            <a:off x="7025862" y="1365228"/>
            <a:ext cx="10728738" cy="8045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SIPAT é uma atividade prevista na legislação brasileira, especificamente, na norma regulamentadora 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NR-5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e na portaria nº 3.214 de 08 de junho de 1978. Trata-se de uma das funções obrigatórias da CIPA.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“No mundo, um trabalhador morre por acidente de trabalho ou doença laboral </a:t>
            </a:r>
            <a:r>
              <a:rPr lang="pt-BR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cada 15 segundos. 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 2002 a 2020, país registrou taxa de 6 óbitos a cada 100 mil empregos formais, aponta relatório do Ministério Público do Trabalho e da Organização Internacional do Trabalho.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” Fonte: G1.com, 2021.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Entre os países do G20, o Brasil ocupa a segunda colocação em mortalidade no trabalho, apenas atrás do México </a:t>
            </a:r>
          </a:p>
        </p:txBody>
      </p:sp>
    </p:spTree>
    <p:extLst>
      <p:ext uri="{BB962C8B-B14F-4D97-AF65-F5344CB8AC3E}">
        <p14:creationId xmlns:p14="http://schemas.microsoft.com/office/powerpoint/2010/main" val="25800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91700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73FF5F-CC47-A64A-B1C8-F300833BD579}"/>
              </a:ext>
            </a:extLst>
          </p:cNvPr>
          <p:cNvSpPr txBox="1"/>
          <p:nvPr/>
        </p:nvSpPr>
        <p:spPr>
          <a:xfrm>
            <a:off x="5136173" y="584443"/>
            <a:ext cx="124718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Cronograma de treinamentos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E198D33-703D-A24A-7BB8-0D144E1CDD28}"/>
              </a:ext>
            </a:extLst>
          </p:cNvPr>
          <p:cNvSpPr txBox="1"/>
          <p:nvPr/>
        </p:nvSpPr>
        <p:spPr>
          <a:xfrm>
            <a:off x="5112727" y="1798476"/>
            <a:ext cx="12477707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 que você pode definir no início do planejamento:</a:t>
            </a:r>
          </a:p>
          <a:p>
            <a:pPr fontAlgn="base"/>
            <a:endParaRPr lang="pt-B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data da SIPAT;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temas prioritários;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tipos de atividades serão realizadas;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recursos financeiros necessários;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responsáveis por cada tarefa. </a:t>
            </a:r>
          </a:p>
          <a:p>
            <a:pPr algn="just" fontAlgn="base"/>
            <a:endParaRPr lang="pt-B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Obrigatoriamente, as empresas devem realizar a SIPAT uma vez por ano para cumprir com as obrigações previstas na lei. </a:t>
            </a:r>
          </a:p>
          <a:p>
            <a:pPr algn="just" fontAlgn="base"/>
            <a:endParaRPr lang="pt-B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norma regulamentadora número 5, entretanto, não determina uma data para a realização da semana interna de conscientização.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SIPAT em Cabreúva - veja o cronograma - Prefeitura de Cabreúva">
            <a:extLst>
              <a:ext uri="{FF2B5EF4-FFF2-40B4-BE49-F238E27FC236}">
                <a16:creationId xmlns:a16="http://schemas.microsoft.com/office/drawing/2014/main" id="{5297E3D5-B029-D94D-52EA-D8BD72EF6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6220" r="78000" b="8980"/>
          <a:stretch/>
        </p:blipFill>
        <p:spPr bwMode="auto">
          <a:xfrm>
            <a:off x="811664" y="798592"/>
            <a:ext cx="2274423" cy="86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4475571-B816-9074-89ED-C4ACE36D0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3" b="90000" l="10000" r="90000">
                        <a14:foregroundMark x1="56333" y1="8750" x2="47000" y2="6563"/>
                        <a14:foregroundMark x1="62667" y1="28125" x2="39333" y2="26875"/>
                        <a14:foregroundMark x1="45667" y1="49063" x2="32667" y2="45313"/>
                        <a14:foregroundMark x1="32667" y1="45313" x2="35333" y2="53125"/>
                        <a14:foregroundMark x1="35333" y1="53125" x2="41667" y2="55625"/>
                        <a14:foregroundMark x1="44000" y1="51563" x2="39000" y2="48750"/>
                        <a14:foregroundMark x1="40667" y1="43125" x2="40667" y2="4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78883" y="5372101"/>
            <a:ext cx="4507553" cy="48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5BAC2E7-BD08-F801-81A2-7C4A3079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463" flipH="1">
            <a:off x="4044082" y="2579931"/>
            <a:ext cx="5840404" cy="2920202"/>
          </a:xfrm>
          <a:prstGeom prst="rect">
            <a:avLst/>
          </a:prstGeom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8D7A1C31-9946-A68F-DB01-9644B6968808}"/>
              </a:ext>
            </a:extLst>
          </p:cNvPr>
          <p:cNvGrpSpPr/>
          <p:nvPr/>
        </p:nvGrpSpPr>
        <p:grpSpPr>
          <a:xfrm>
            <a:off x="1828800" y="5448300"/>
            <a:ext cx="6809709" cy="2955083"/>
            <a:chOff x="0" y="0"/>
            <a:chExt cx="5003897" cy="346643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0DA2AB76-25E1-4D2D-FCC3-9348DAB42063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3B83BF85-68C0-BBF3-7E83-34E26C839D6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8B89C9E6-67AD-EF76-DDD9-3DB0891809D1}"/>
              </a:ext>
            </a:extLst>
          </p:cNvPr>
          <p:cNvGrpSpPr/>
          <p:nvPr/>
        </p:nvGrpSpPr>
        <p:grpSpPr>
          <a:xfrm>
            <a:off x="1828800" y="5372100"/>
            <a:ext cx="6809709" cy="2667680"/>
            <a:chOff x="0" y="0"/>
            <a:chExt cx="104415" cy="2709333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66C5318-D5AB-12F2-8906-C9F75EB15894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BD14637-834D-7AE6-CD92-37098233F3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9791700"/>
            <a:ext cx="18432662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B06FF0-4F27-1C31-691E-323C4D6FD008}"/>
              </a:ext>
            </a:extLst>
          </p:cNvPr>
          <p:cNvSpPr txBox="1"/>
          <p:nvPr/>
        </p:nvSpPr>
        <p:spPr>
          <a:xfrm>
            <a:off x="1949361" y="5448300"/>
            <a:ext cx="658503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solidFill>
                  <a:schemeClr val="bg1"/>
                </a:solidFill>
                <a:effectLst/>
              </a:rPr>
              <a:t>Indicadores: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b="0" i="0" dirty="0">
                <a:solidFill>
                  <a:schemeClr val="bg1"/>
                </a:solidFill>
                <a:effectLst/>
              </a:rPr>
              <a:t>Taxa de acidentes de trabalho</a:t>
            </a:r>
            <a:r>
              <a:rPr lang="pt-BR" sz="3200" dirty="0">
                <a:solidFill>
                  <a:schemeClr val="bg1"/>
                </a:solidFill>
              </a:rPr>
              <a:t>;</a:t>
            </a:r>
            <a:endParaRPr lang="pt-BR" sz="3200" b="0" i="0" dirty="0">
              <a:solidFill>
                <a:schemeClr val="bg1"/>
              </a:solidFill>
              <a:effectLst/>
            </a:endParaRPr>
          </a:p>
          <a:p>
            <a:r>
              <a:rPr lang="pt-BR" sz="3200" b="0" i="0" dirty="0">
                <a:solidFill>
                  <a:schemeClr val="bg1"/>
                </a:solidFill>
                <a:effectLst/>
              </a:rPr>
              <a:t>Taxa de incidentes próximos;</a:t>
            </a:r>
          </a:p>
          <a:p>
            <a:r>
              <a:rPr lang="pt-BR" sz="3200" b="0" i="0" dirty="0">
                <a:solidFill>
                  <a:schemeClr val="bg1"/>
                </a:solidFill>
                <a:effectLst/>
              </a:rPr>
              <a:t>Tempo médio de resposta a acidentes. 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CC9CC37-DCB1-DBDF-D895-70834B9F3069}"/>
              </a:ext>
            </a:extLst>
          </p:cNvPr>
          <p:cNvSpPr txBox="1"/>
          <p:nvPr/>
        </p:nvSpPr>
        <p:spPr>
          <a:xfrm>
            <a:off x="934195" y="1160342"/>
            <a:ext cx="86153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Indicadores para escolha e definição dos temas: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533AD53-F911-5F01-5CB6-0A040F266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67"/>
          <a:stretch/>
        </p:blipFill>
        <p:spPr>
          <a:xfrm>
            <a:off x="9670126" y="228442"/>
            <a:ext cx="8129417" cy="102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9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63DE0DB6-1574-BE1E-3B16-76A763A3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463" flipH="1">
            <a:off x="4044082" y="2579931"/>
            <a:ext cx="5840404" cy="292020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791700"/>
            <a:ext cx="18432662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ECCCED5E-5748-1D60-CAE9-4CB882BBB8A1}"/>
              </a:ext>
            </a:extLst>
          </p:cNvPr>
          <p:cNvGrpSpPr/>
          <p:nvPr/>
        </p:nvGrpSpPr>
        <p:grpSpPr>
          <a:xfrm>
            <a:off x="1828800" y="5448300"/>
            <a:ext cx="6809709" cy="2955083"/>
            <a:chOff x="0" y="0"/>
            <a:chExt cx="5003897" cy="346643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F2A98924-B7BC-E1CE-E008-F00EBBEADBFD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F2FA38B-0DAB-94AF-8EFF-56F8EBA0224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F41A9C-7DE5-0206-E078-DC6F5AA076BF}"/>
              </a:ext>
            </a:extLst>
          </p:cNvPr>
          <p:cNvGrpSpPr/>
          <p:nvPr/>
        </p:nvGrpSpPr>
        <p:grpSpPr>
          <a:xfrm>
            <a:off x="1828800" y="5372100"/>
            <a:ext cx="6809709" cy="2667680"/>
            <a:chOff x="0" y="0"/>
            <a:chExt cx="104415" cy="2709333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61A58FC-0972-B042-14C3-30F9C45C1623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B418DCFC-5BCB-7161-FEAF-84D96A9D03D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2E0BBAB-4601-2C60-0C1C-86D493D2B217}"/>
              </a:ext>
            </a:extLst>
          </p:cNvPr>
          <p:cNvSpPr txBox="1"/>
          <p:nvPr/>
        </p:nvSpPr>
        <p:spPr>
          <a:xfrm>
            <a:off x="1981199" y="5448300"/>
            <a:ext cx="665730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solidFill>
                  <a:schemeClr val="bg1"/>
                </a:solidFill>
                <a:effectLst/>
              </a:rPr>
              <a:t>Indicadores: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Absenteísmo;</a:t>
            </a:r>
          </a:p>
          <a:p>
            <a:r>
              <a:rPr lang="pt-BR" sz="3200" dirty="0">
                <a:solidFill>
                  <a:schemeClr val="bg1"/>
                </a:solidFill>
              </a:rPr>
              <a:t>Participação nas atividades físicas;</a:t>
            </a:r>
          </a:p>
          <a:p>
            <a:r>
              <a:rPr lang="pt-BR" sz="3200" dirty="0">
                <a:solidFill>
                  <a:schemeClr val="bg1"/>
                </a:solidFill>
              </a:rPr>
              <a:t>Feedback dos colaboradores.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640629CA-76C6-46F6-66E5-23A1205FA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47" r="32624"/>
          <a:stretch/>
        </p:blipFill>
        <p:spPr>
          <a:xfrm>
            <a:off x="9701964" y="291690"/>
            <a:ext cx="8038424" cy="9919348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A3208A-4DCA-DF9A-9C83-8010AD8B47D8}"/>
              </a:ext>
            </a:extLst>
          </p:cNvPr>
          <p:cNvSpPr txBox="1"/>
          <p:nvPr/>
        </p:nvSpPr>
        <p:spPr>
          <a:xfrm>
            <a:off x="934195" y="1160342"/>
            <a:ext cx="86153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Indicadores para escolha e definição dos temas:</a:t>
            </a:r>
          </a:p>
        </p:txBody>
      </p:sp>
    </p:spTree>
    <p:extLst>
      <p:ext uri="{BB962C8B-B14F-4D97-AF65-F5344CB8AC3E}">
        <p14:creationId xmlns:p14="http://schemas.microsoft.com/office/powerpoint/2010/main" val="207947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808E26C5-7B3B-F225-BA17-B3BD366A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463" flipH="1">
            <a:off x="4044082" y="2579931"/>
            <a:ext cx="5840404" cy="292020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791700"/>
            <a:ext cx="18432662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CDE9DCBD-B4D8-D050-B04D-1C5F9A29AFAC}"/>
              </a:ext>
            </a:extLst>
          </p:cNvPr>
          <p:cNvGrpSpPr/>
          <p:nvPr/>
        </p:nvGrpSpPr>
        <p:grpSpPr>
          <a:xfrm>
            <a:off x="1828800" y="5448300"/>
            <a:ext cx="6809709" cy="2955083"/>
            <a:chOff x="0" y="0"/>
            <a:chExt cx="5003897" cy="346643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0D98C61F-D4A7-8B0B-4AC9-A31020C208C0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BF753F72-B761-E5B9-2CFF-37F49D7B1BC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9F90965C-BCCD-04A9-FC95-D846D63E1D58}"/>
              </a:ext>
            </a:extLst>
          </p:cNvPr>
          <p:cNvGrpSpPr/>
          <p:nvPr/>
        </p:nvGrpSpPr>
        <p:grpSpPr>
          <a:xfrm>
            <a:off x="1828800" y="5372100"/>
            <a:ext cx="6809709" cy="2667680"/>
            <a:chOff x="0" y="0"/>
            <a:chExt cx="104415" cy="2709333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CA61B0C7-919D-D000-7C71-7624433F4F94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910363F5-5ED1-F471-745F-3C0CAD8612E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06099FB-29EB-E454-685E-0AD877146F14}"/>
              </a:ext>
            </a:extLst>
          </p:cNvPr>
          <p:cNvSpPr txBox="1"/>
          <p:nvPr/>
        </p:nvSpPr>
        <p:spPr>
          <a:xfrm>
            <a:off x="1905000" y="5448300"/>
            <a:ext cx="67056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solidFill>
                  <a:schemeClr val="bg1"/>
                </a:solidFill>
                <a:effectLst/>
              </a:rPr>
              <a:t>Indicadores: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b="0" i="0" dirty="0">
                <a:solidFill>
                  <a:schemeClr val="bg1"/>
                </a:solidFill>
                <a:effectLst/>
                <a:latin typeface="Söhne"/>
              </a:rPr>
              <a:t>Volume de resíduos</a:t>
            </a:r>
            <a:r>
              <a:rPr lang="pt-BR" sz="3200" dirty="0">
                <a:solidFill>
                  <a:schemeClr val="bg1"/>
                </a:solidFill>
              </a:rPr>
              <a:t>;</a:t>
            </a:r>
            <a:endParaRPr lang="pt-BR" sz="3200" b="0" i="0" dirty="0">
              <a:solidFill>
                <a:schemeClr val="bg1"/>
              </a:solidFill>
              <a:effectLst/>
            </a:endParaRPr>
          </a:p>
          <a:p>
            <a:r>
              <a:rPr lang="pt-BR" sz="3200" b="0" i="0" dirty="0">
                <a:solidFill>
                  <a:schemeClr val="bg1"/>
                </a:solidFill>
                <a:effectLst/>
                <a:latin typeface="Söhne"/>
              </a:rPr>
              <a:t>Uso de recursos naturais</a:t>
            </a:r>
            <a:r>
              <a:rPr lang="pt-BR" sz="3200" b="0" i="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pt-BR" sz="3200" b="0" i="0" dirty="0">
                <a:solidFill>
                  <a:schemeClr val="bg1"/>
                </a:solidFill>
                <a:effectLst/>
                <a:latin typeface="Söhne"/>
              </a:rPr>
              <a:t>Participação nas ações sociais coletivas.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A338783F-21CC-15CF-6AA3-8E3B1052E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2" r="-1064"/>
          <a:stretch/>
        </p:blipFill>
        <p:spPr>
          <a:xfrm>
            <a:off x="9649491" y="83891"/>
            <a:ext cx="8209764" cy="994934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FFE5102A-B3EA-F52E-DC0D-70CF9987CB27}"/>
              </a:ext>
            </a:extLst>
          </p:cNvPr>
          <p:cNvSpPr txBox="1"/>
          <p:nvPr/>
        </p:nvSpPr>
        <p:spPr>
          <a:xfrm>
            <a:off x="934195" y="1160342"/>
            <a:ext cx="86153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199">
                <a:solidFill>
                  <a:srgbClr val="1E5F88"/>
                </a:solidFill>
                <a:latin typeface="Arimo"/>
              </a:defRPr>
            </a:lvl1pPr>
          </a:lstStyle>
          <a:p>
            <a:r>
              <a:rPr lang="pt-BR" sz="4400" dirty="0"/>
              <a:t>Indicadores para escolha e definição dos temas:</a:t>
            </a:r>
          </a:p>
        </p:txBody>
      </p:sp>
    </p:spTree>
    <p:extLst>
      <p:ext uri="{BB962C8B-B14F-4D97-AF65-F5344CB8AC3E}">
        <p14:creationId xmlns:p14="http://schemas.microsoft.com/office/powerpoint/2010/main" val="399401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446</Words>
  <Application>Microsoft Office PowerPoint</Application>
  <PresentationFormat>Personalizar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Times New Roman</vt:lpstr>
      <vt:lpstr>Calibri</vt:lpstr>
      <vt:lpstr>Open Sans</vt:lpstr>
      <vt:lpstr>Arimo Bold</vt:lpstr>
      <vt:lpstr>Wingdings</vt:lpstr>
      <vt:lpstr>Arial</vt:lpstr>
      <vt:lpstr>Söhne</vt:lpstr>
      <vt:lpstr>Arimo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#vempraFaSouza</dc:title>
  <dc:creator>Dennys Salomao</dc:creator>
  <cp:lastModifiedBy>Dennys Salomao Hid</cp:lastModifiedBy>
  <cp:revision>28</cp:revision>
  <dcterms:created xsi:type="dcterms:W3CDTF">2006-08-16T00:00:00Z</dcterms:created>
  <dcterms:modified xsi:type="dcterms:W3CDTF">2023-07-06T23:01:18Z</dcterms:modified>
  <dc:identifier>DAFf14T6Q-I</dc:identifier>
</cp:coreProperties>
</file>