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6" r:id="rId2"/>
    <p:sldId id="257" r:id="rId3"/>
    <p:sldId id="258" r:id="rId4"/>
    <p:sldId id="259" r:id="rId5"/>
    <p:sldId id="261" r:id="rId6"/>
    <p:sldId id="278" r:id="rId7"/>
    <p:sldId id="279" r:id="rId8"/>
    <p:sldId id="280" r:id="rId9"/>
    <p:sldId id="268" r:id="rId10"/>
    <p:sldId id="281" r:id="rId11"/>
    <p:sldId id="282" r:id="rId12"/>
    <p:sldId id="260" r:id="rId13"/>
    <p:sldId id="267" r:id="rId14"/>
    <p:sldId id="283" r:id="rId15"/>
    <p:sldId id="285" r:id="rId16"/>
    <p:sldId id="277" r:id="rId17"/>
  </p:sldIdLst>
  <p:sldSz cx="18288000" cy="10287000"/>
  <p:notesSz cx="6858000" cy="9144000"/>
  <p:embeddedFontLst>
    <p:embeddedFont>
      <p:font typeface="Arimo" panose="020B0604020202020204" charset="0"/>
      <p:regular r:id="rId19"/>
    </p:embeddedFont>
    <p:embeddedFont>
      <p:font typeface="Arimo Bold" panose="020B0604020202020204" charset="0"/>
      <p:regular r:id="rId20"/>
    </p:embeddedFont>
    <p:embeddedFont>
      <p:font typeface="Cooper Hewitt Bold" panose="020B0604020202020204" charset="0"/>
      <p:regular r:id="rId21"/>
    </p:embeddedFont>
    <p:embeddedFont>
      <p:font typeface="Open Sans Extra Bold" panose="020B0604020202020204" charset="0"/>
      <p:regular r:id="rId22"/>
    </p:embeddedFont>
    <p:embeddedFont>
      <p:font typeface="Selima" panose="02000000000000000000"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F1AB2-1976-4502-BF36-3FF5EA218861}" styleName="Estilo Médio 4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0" autoAdjust="0"/>
    <p:restoredTop sz="94622" autoAdjust="0"/>
  </p:normalViewPr>
  <p:slideViewPr>
    <p:cSldViewPr>
      <p:cViewPr varScale="1">
        <p:scale>
          <a:sx n="47" d="100"/>
          <a:sy n="47" d="100"/>
        </p:scale>
        <p:origin x="52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840485-D86F-4F6D-959F-85343547CB4C}" type="datetimeFigureOut">
              <a:rPr lang="pt-BR" smtClean="0"/>
              <a:t>11/04/2024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501D4D-230F-4013-8B2B-A3C8A80A4127}" type="slidenum">
              <a:rPr lang="pt-BR" smtClean="0"/>
              <a:t>‹nº›</a:t>
            </a:fld>
            <a:endParaRPr lang="pt-BR"/>
          </a:p>
        </p:txBody>
      </p:sp>
    </p:spTree>
    <p:extLst>
      <p:ext uri="{BB962C8B-B14F-4D97-AF65-F5344CB8AC3E}">
        <p14:creationId xmlns:p14="http://schemas.microsoft.com/office/powerpoint/2010/main" val="1290992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0" i="0" dirty="0">
                <a:solidFill>
                  <a:srgbClr val="4D5156"/>
                </a:solidFill>
                <a:effectLst/>
                <a:latin typeface="arial" panose="020B0604020202020204" pitchFamily="34" charset="0"/>
              </a:rPr>
              <a:t>Maximilian Karl Emil Weber foi um intelectual, jurista e economista alemão considerado um dos fundadores da Sociologia. </a:t>
            </a:r>
            <a:endParaRPr lang="pt-BR" dirty="0"/>
          </a:p>
        </p:txBody>
      </p:sp>
      <p:sp>
        <p:nvSpPr>
          <p:cNvPr id="4" name="Espaço Reservado para Número de Slide 3"/>
          <p:cNvSpPr>
            <a:spLocks noGrp="1"/>
          </p:cNvSpPr>
          <p:nvPr>
            <p:ph type="sldNum" sz="quarter" idx="5"/>
          </p:nvPr>
        </p:nvSpPr>
        <p:spPr/>
        <p:txBody>
          <a:bodyPr/>
          <a:lstStyle/>
          <a:p>
            <a:fld id="{0D501D4D-230F-4013-8B2B-A3C8A80A4127}" type="slidenum">
              <a:rPr lang="pt-BR" smtClean="0"/>
              <a:t>3</a:t>
            </a:fld>
            <a:endParaRPr lang="pt-BR"/>
          </a:p>
        </p:txBody>
      </p:sp>
    </p:spTree>
    <p:extLst>
      <p:ext uri="{BB962C8B-B14F-4D97-AF65-F5344CB8AC3E}">
        <p14:creationId xmlns:p14="http://schemas.microsoft.com/office/powerpoint/2010/main" val="4257301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970838"/>
            <a:ext cx="18999170" cy="1316162"/>
            <a:chOff x="0" y="0"/>
            <a:chExt cx="5003897" cy="346643"/>
          </a:xfrm>
        </p:grpSpPr>
        <p:sp>
          <p:nvSpPr>
            <p:cNvPr id="3" name="Freeform 3"/>
            <p:cNvSpPr/>
            <p:nvPr/>
          </p:nvSpPr>
          <p:spPr>
            <a:xfrm>
              <a:off x="0" y="0"/>
              <a:ext cx="5003897" cy="346643"/>
            </a:xfrm>
            <a:custGeom>
              <a:avLst/>
              <a:gdLst/>
              <a:ahLst/>
              <a:cxnLst/>
              <a:rect l="l" t="t" r="r" b="b"/>
              <a:pathLst>
                <a:path w="5003897" h="346643">
                  <a:moveTo>
                    <a:pt x="0" y="0"/>
                  </a:moveTo>
                  <a:lnTo>
                    <a:pt x="5003897" y="0"/>
                  </a:lnTo>
                  <a:lnTo>
                    <a:pt x="5003897" y="346643"/>
                  </a:lnTo>
                  <a:lnTo>
                    <a:pt x="0" y="346643"/>
                  </a:lnTo>
                  <a:close/>
                </a:path>
              </a:pathLst>
            </a:custGeom>
            <a:solidFill>
              <a:srgbClr val="FEB31A"/>
            </a:solidFill>
          </p:spPr>
          <p:txBody>
            <a:bodyPr/>
            <a:lstStyle/>
            <a:p>
              <a:endParaRPr lang="pt-BR"/>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283518" y="126881"/>
            <a:ext cx="2767839" cy="334262"/>
            <a:chOff x="0" y="0"/>
            <a:chExt cx="728978" cy="88036"/>
          </a:xfrm>
        </p:grpSpPr>
        <p:sp>
          <p:nvSpPr>
            <p:cNvPr id="6" name="Freeform 6"/>
            <p:cNvSpPr/>
            <p:nvPr/>
          </p:nvSpPr>
          <p:spPr>
            <a:xfrm>
              <a:off x="0" y="0"/>
              <a:ext cx="728978" cy="88036"/>
            </a:xfrm>
            <a:custGeom>
              <a:avLst/>
              <a:gdLst/>
              <a:ahLst/>
              <a:cxnLst/>
              <a:rect l="l" t="t" r="r" b="b"/>
              <a:pathLst>
                <a:path w="728978" h="88036">
                  <a:moveTo>
                    <a:pt x="0" y="0"/>
                  </a:moveTo>
                  <a:lnTo>
                    <a:pt x="728978" y="0"/>
                  </a:lnTo>
                  <a:lnTo>
                    <a:pt x="728978" y="88036"/>
                  </a:lnTo>
                  <a:lnTo>
                    <a:pt x="0" y="88036"/>
                  </a:lnTo>
                  <a:close/>
                </a:path>
              </a:pathLst>
            </a:custGeom>
            <a:solidFill>
              <a:srgbClr val="FEB31A"/>
            </a:solidFill>
          </p:spPr>
          <p:txBody>
            <a:bodyPr/>
            <a:lstStyle/>
            <a:p>
              <a:endParaRPr lang="pt-BR"/>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0" y="0"/>
            <a:ext cx="396449" cy="10287000"/>
            <a:chOff x="0" y="0"/>
            <a:chExt cx="104415" cy="2709333"/>
          </a:xfrm>
        </p:grpSpPr>
        <p:sp>
          <p:nvSpPr>
            <p:cNvPr id="9" name="Freeform 9"/>
            <p:cNvSpPr/>
            <p:nvPr/>
          </p:nvSpPr>
          <p:spPr>
            <a:xfrm>
              <a:off x="0" y="0"/>
              <a:ext cx="104415" cy="2709333"/>
            </a:xfrm>
            <a:custGeom>
              <a:avLst/>
              <a:gdLst/>
              <a:ahLst/>
              <a:cxnLst/>
              <a:rect l="l" t="t" r="r" b="b"/>
              <a:pathLst>
                <a:path w="104415" h="2709333">
                  <a:moveTo>
                    <a:pt x="0" y="0"/>
                  </a:moveTo>
                  <a:lnTo>
                    <a:pt x="104415" y="0"/>
                  </a:lnTo>
                  <a:lnTo>
                    <a:pt x="104415" y="2709333"/>
                  </a:lnTo>
                  <a:lnTo>
                    <a:pt x="0" y="2709333"/>
                  </a:lnTo>
                  <a:close/>
                </a:path>
              </a:pathLst>
            </a:custGeom>
            <a:solidFill>
              <a:srgbClr val="1D5380"/>
            </a:solidFill>
          </p:spPr>
          <p:txBody>
            <a:bodyPr/>
            <a:lstStyle/>
            <a:p>
              <a:endParaRPr lang="pt-BR"/>
            </a:p>
          </p:txBody>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7891551" y="0"/>
            <a:ext cx="396449" cy="10287000"/>
            <a:chOff x="0" y="0"/>
            <a:chExt cx="104415" cy="2709333"/>
          </a:xfrm>
        </p:grpSpPr>
        <p:sp>
          <p:nvSpPr>
            <p:cNvPr id="12" name="Freeform 12"/>
            <p:cNvSpPr/>
            <p:nvPr/>
          </p:nvSpPr>
          <p:spPr>
            <a:xfrm>
              <a:off x="0" y="0"/>
              <a:ext cx="104415" cy="2709333"/>
            </a:xfrm>
            <a:custGeom>
              <a:avLst/>
              <a:gdLst/>
              <a:ahLst/>
              <a:cxnLst/>
              <a:rect l="l" t="t" r="r" b="b"/>
              <a:pathLst>
                <a:path w="104415" h="2709333">
                  <a:moveTo>
                    <a:pt x="0" y="0"/>
                  </a:moveTo>
                  <a:lnTo>
                    <a:pt x="104415" y="0"/>
                  </a:lnTo>
                  <a:lnTo>
                    <a:pt x="104415" y="2709333"/>
                  </a:lnTo>
                  <a:lnTo>
                    <a:pt x="0" y="2709333"/>
                  </a:lnTo>
                  <a:close/>
                </a:path>
              </a:pathLst>
            </a:custGeom>
            <a:solidFill>
              <a:srgbClr val="1D5380"/>
            </a:solidFill>
          </p:spPr>
          <p:txBody>
            <a:bodyPr/>
            <a:lstStyle/>
            <a:p>
              <a:endParaRPr lang="pt-BR"/>
            </a:p>
          </p:txBody>
        </p:sp>
        <p:sp>
          <p:nvSpPr>
            <p:cNvPr id="13" name="TextBox 1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rot="5400000">
            <a:off x="9017119" y="-9017119"/>
            <a:ext cx="253763" cy="18288000"/>
            <a:chOff x="0" y="0"/>
            <a:chExt cx="66835" cy="4816593"/>
          </a:xfrm>
        </p:grpSpPr>
        <p:sp>
          <p:nvSpPr>
            <p:cNvPr id="15" name="Freeform 15"/>
            <p:cNvSpPr/>
            <p:nvPr/>
          </p:nvSpPr>
          <p:spPr>
            <a:xfrm>
              <a:off x="0" y="0"/>
              <a:ext cx="66835" cy="4816592"/>
            </a:xfrm>
            <a:custGeom>
              <a:avLst/>
              <a:gdLst/>
              <a:ahLst/>
              <a:cxnLst/>
              <a:rect l="l" t="t" r="r" b="b"/>
              <a:pathLst>
                <a:path w="66835" h="4816592">
                  <a:moveTo>
                    <a:pt x="0" y="0"/>
                  </a:moveTo>
                  <a:lnTo>
                    <a:pt x="66835" y="0"/>
                  </a:lnTo>
                  <a:lnTo>
                    <a:pt x="66835" y="4816592"/>
                  </a:lnTo>
                  <a:lnTo>
                    <a:pt x="0" y="4816592"/>
                  </a:lnTo>
                  <a:close/>
                </a:path>
              </a:pathLst>
            </a:custGeom>
            <a:solidFill>
              <a:srgbClr val="1D5380"/>
            </a:solidFill>
          </p:spPr>
          <p:txBody>
            <a:bodyPr/>
            <a:lstStyle/>
            <a:p>
              <a:endParaRPr lang="pt-BR"/>
            </a:p>
          </p:txBody>
        </p:sp>
        <p:sp>
          <p:nvSpPr>
            <p:cNvPr id="16" name="TextBox 1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5400000">
            <a:off x="8997081" y="1036157"/>
            <a:ext cx="293839" cy="18288000"/>
            <a:chOff x="0" y="0"/>
            <a:chExt cx="77390" cy="4816593"/>
          </a:xfrm>
        </p:grpSpPr>
        <p:sp>
          <p:nvSpPr>
            <p:cNvPr id="18" name="Freeform 18"/>
            <p:cNvSpPr/>
            <p:nvPr/>
          </p:nvSpPr>
          <p:spPr>
            <a:xfrm>
              <a:off x="0" y="0"/>
              <a:ext cx="77390" cy="4816592"/>
            </a:xfrm>
            <a:custGeom>
              <a:avLst/>
              <a:gdLst/>
              <a:ahLst/>
              <a:cxnLst/>
              <a:rect l="l" t="t" r="r" b="b"/>
              <a:pathLst>
                <a:path w="77390" h="4816592">
                  <a:moveTo>
                    <a:pt x="0" y="0"/>
                  </a:moveTo>
                  <a:lnTo>
                    <a:pt x="77390" y="0"/>
                  </a:lnTo>
                  <a:lnTo>
                    <a:pt x="77390" y="4816592"/>
                  </a:lnTo>
                  <a:lnTo>
                    <a:pt x="0" y="4816592"/>
                  </a:lnTo>
                  <a:close/>
                </a:path>
              </a:pathLst>
            </a:custGeom>
            <a:solidFill>
              <a:srgbClr val="1D5380"/>
            </a:solidFill>
          </p:spPr>
          <p:txBody>
            <a:bodyPr/>
            <a:lstStyle/>
            <a:p>
              <a:endParaRPr lang="pt-BR"/>
            </a:p>
          </p:txBody>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20" name="Picture 20"/>
          <p:cNvPicPr>
            <a:picLocks noChangeAspect="1"/>
          </p:cNvPicPr>
          <p:nvPr/>
        </p:nvPicPr>
        <p:blipFill>
          <a:blip r:embed="rId2"/>
          <a:srcRect t="446" b="446"/>
          <a:stretch>
            <a:fillRect/>
          </a:stretch>
        </p:blipFill>
        <p:spPr>
          <a:xfrm>
            <a:off x="4946988" y="3008293"/>
            <a:ext cx="8394025" cy="2135207"/>
          </a:xfrm>
          <a:prstGeom prst="rect">
            <a:avLst/>
          </a:prstGeom>
        </p:spPr>
      </p:pic>
      <p:sp>
        <p:nvSpPr>
          <p:cNvPr id="21" name="TextBox 21"/>
          <p:cNvSpPr txBox="1"/>
          <p:nvPr/>
        </p:nvSpPr>
        <p:spPr>
          <a:xfrm>
            <a:off x="11927026" y="9052059"/>
            <a:ext cx="5284329" cy="906071"/>
          </a:xfrm>
          <a:prstGeom prst="rect">
            <a:avLst/>
          </a:prstGeom>
        </p:spPr>
        <p:txBody>
          <a:bodyPr lIns="0" tIns="0" rIns="0" bIns="0" rtlCol="0" anchor="t">
            <a:spAutoFit/>
          </a:bodyPr>
          <a:lstStyle/>
          <a:p>
            <a:pPr algn="ctr">
              <a:lnSpc>
                <a:spcPts val="7279"/>
              </a:lnSpc>
            </a:pPr>
            <a:r>
              <a:rPr lang="en-US" sz="5199">
                <a:solidFill>
                  <a:srgbClr val="FFFFFF"/>
                </a:solidFill>
                <a:latin typeface="Arimo"/>
              </a:rPr>
              <a:t>#vempra</a:t>
            </a:r>
            <a:r>
              <a:rPr lang="en-US" sz="5199">
                <a:solidFill>
                  <a:srgbClr val="FFFFFF"/>
                </a:solidFill>
                <a:latin typeface="Arimo Bold"/>
              </a:rPr>
              <a:t>FaSouza</a:t>
            </a:r>
          </a:p>
        </p:txBody>
      </p:sp>
      <p:sp>
        <p:nvSpPr>
          <p:cNvPr id="22" name="TextBox 22"/>
          <p:cNvSpPr txBox="1"/>
          <p:nvPr/>
        </p:nvSpPr>
        <p:spPr>
          <a:xfrm>
            <a:off x="1823610" y="6020362"/>
            <a:ext cx="14640781" cy="642868"/>
          </a:xfrm>
          <a:prstGeom prst="rect">
            <a:avLst/>
          </a:prstGeom>
        </p:spPr>
        <p:txBody>
          <a:bodyPr lIns="0" tIns="0" rIns="0" bIns="0" rtlCol="0" anchor="t">
            <a:spAutoFit/>
          </a:bodyPr>
          <a:lstStyle/>
          <a:p>
            <a:pPr algn="ctr">
              <a:lnSpc>
                <a:spcPts val="5460"/>
              </a:lnSpc>
            </a:pPr>
            <a:r>
              <a:rPr lang="en-US" sz="3900">
                <a:solidFill>
                  <a:srgbClr val="1E5F88"/>
                </a:solidFill>
                <a:latin typeface="Arimo"/>
              </a:rPr>
              <a:t>NT 3 </a:t>
            </a:r>
            <a:r>
              <a:rPr lang="en-US" sz="3900" dirty="0">
                <a:solidFill>
                  <a:srgbClr val="1E5F88"/>
                </a:solidFill>
                <a:latin typeface="Arimo"/>
              </a:rPr>
              <a:t>- </a:t>
            </a:r>
            <a:r>
              <a:rPr lang="pt-BR" sz="3900" dirty="0">
                <a:solidFill>
                  <a:srgbClr val="1E5F88"/>
                </a:solidFill>
                <a:latin typeface="Arimo"/>
              </a:rPr>
              <a:t>ROTINAS DE ADMINISTRAÇÃO DE PESSOAL</a:t>
            </a:r>
            <a:endParaRPr lang="en-US" sz="3900" dirty="0">
              <a:solidFill>
                <a:srgbClr val="1E5F88"/>
              </a:solidFill>
              <a:latin typeface="Arim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970838"/>
            <a:ext cx="18999170" cy="1316162"/>
            <a:chOff x="0" y="0"/>
            <a:chExt cx="5003897" cy="346643"/>
          </a:xfrm>
        </p:grpSpPr>
        <p:sp>
          <p:nvSpPr>
            <p:cNvPr id="3" name="Freeform 3"/>
            <p:cNvSpPr/>
            <p:nvPr/>
          </p:nvSpPr>
          <p:spPr>
            <a:xfrm>
              <a:off x="0" y="0"/>
              <a:ext cx="5003897" cy="346643"/>
            </a:xfrm>
            <a:custGeom>
              <a:avLst/>
              <a:gdLst/>
              <a:ahLst/>
              <a:cxnLst/>
              <a:rect l="l" t="t" r="r" b="b"/>
              <a:pathLst>
                <a:path w="5003897" h="346643">
                  <a:moveTo>
                    <a:pt x="0" y="0"/>
                  </a:moveTo>
                  <a:lnTo>
                    <a:pt x="5003897" y="0"/>
                  </a:lnTo>
                  <a:lnTo>
                    <a:pt x="5003897" y="346643"/>
                  </a:lnTo>
                  <a:lnTo>
                    <a:pt x="0" y="346643"/>
                  </a:lnTo>
                  <a:close/>
                </a:path>
              </a:pathLst>
            </a:custGeom>
            <a:solidFill>
              <a:srgbClr val="FEB31A"/>
            </a:solidFill>
          </p:spPr>
          <p:txBody>
            <a:bodyPr/>
            <a:lstStyle/>
            <a:p>
              <a:endParaRPr lang="pt-BR"/>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283518" y="126881"/>
            <a:ext cx="2767839" cy="334262"/>
            <a:chOff x="0" y="0"/>
            <a:chExt cx="728978" cy="88036"/>
          </a:xfrm>
        </p:grpSpPr>
        <p:sp>
          <p:nvSpPr>
            <p:cNvPr id="6" name="Freeform 6"/>
            <p:cNvSpPr/>
            <p:nvPr/>
          </p:nvSpPr>
          <p:spPr>
            <a:xfrm>
              <a:off x="0" y="0"/>
              <a:ext cx="728978" cy="88036"/>
            </a:xfrm>
            <a:custGeom>
              <a:avLst/>
              <a:gdLst/>
              <a:ahLst/>
              <a:cxnLst/>
              <a:rect l="l" t="t" r="r" b="b"/>
              <a:pathLst>
                <a:path w="728978" h="88036">
                  <a:moveTo>
                    <a:pt x="0" y="0"/>
                  </a:moveTo>
                  <a:lnTo>
                    <a:pt x="728978" y="0"/>
                  </a:lnTo>
                  <a:lnTo>
                    <a:pt x="728978" y="88036"/>
                  </a:lnTo>
                  <a:lnTo>
                    <a:pt x="0" y="88036"/>
                  </a:lnTo>
                  <a:close/>
                </a:path>
              </a:pathLst>
            </a:custGeom>
            <a:solidFill>
              <a:srgbClr val="FEB31A"/>
            </a:solidFill>
          </p:spPr>
          <p:txBody>
            <a:bodyPr/>
            <a:lstStyle/>
            <a:p>
              <a:endParaRPr lang="pt-BR"/>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0" y="0"/>
            <a:ext cx="396449" cy="10287000"/>
            <a:chOff x="0" y="0"/>
            <a:chExt cx="104415" cy="2709333"/>
          </a:xfrm>
        </p:grpSpPr>
        <p:sp>
          <p:nvSpPr>
            <p:cNvPr id="9" name="Freeform 9"/>
            <p:cNvSpPr/>
            <p:nvPr/>
          </p:nvSpPr>
          <p:spPr>
            <a:xfrm>
              <a:off x="0" y="0"/>
              <a:ext cx="104415" cy="2709333"/>
            </a:xfrm>
            <a:custGeom>
              <a:avLst/>
              <a:gdLst/>
              <a:ahLst/>
              <a:cxnLst/>
              <a:rect l="l" t="t" r="r" b="b"/>
              <a:pathLst>
                <a:path w="104415" h="2709333">
                  <a:moveTo>
                    <a:pt x="0" y="0"/>
                  </a:moveTo>
                  <a:lnTo>
                    <a:pt x="104415" y="0"/>
                  </a:lnTo>
                  <a:lnTo>
                    <a:pt x="104415" y="2709333"/>
                  </a:lnTo>
                  <a:lnTo>
                    <a:pt x="0" y="2709333"/>
                  </a:lnTo>
                  <a:close/>
                </a:path>
              </a:pathLst>
            </a:custGeom>
            <a:solidFill>
              <a:srgbClr val="1D5380"/>
            </a:solidFill>
          </p:spPr>
          <p:txBody>
            <a:bodyPr/>
            <a:lstStyle/>
            <a:p>
              <a:endParaRPr lang="pt-BR"/>
            </a:p>
          </p:txBody>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7891551" y="0"/>
            <a:ext cx="396449" cy="10287000"/>
            <a:chOff x="0" y="0"/>
            <a:chExt cx="104415" cy="2709333"/>
          </a:xfrm>
        </p:grpSpPr>
        <p:sp>
          <p:nvSpPr>
            <p:cNvPr id="12" name="Freeform 12"/>
            <p:cNvSpPr/>
            <p:nvPr/>
          </p:nvSpPr>
          <p:spPr>
            <a:xfrm>
              <a:off x="0" y="0"/>
              <a:ext cx="104415" cy="2709333"/>
            </a:xfrm>
            <a:custGeom>
              <a:avLst/>
              <a:gdLst/>
              <a:ahLst/>
              <a:cxnLst/>
              <a:rect l="l" t="t" r="r" b="b"/>
              <a:pathLst>
                <a:path w="104415" h="2709333">
                  <a:moveTo>
                    <a:pt x="0" y="0"/>
                  </a:moveTo>
                  <a:lnTo>
                    <a:pt x="104415" y="0"/>
                  </a:lnTo>
                  <a:lnTo>
                    <a:pt x="104415" y="2709333"/>
                  </a:lnTo>
                  <a:lnTo>
                    <a:pt x="0" y="2709333"/>
                  </a:lnTo>
                  <a:close/>
                </a:path>
              </a:pathLst>
            </a:custGeom>
            <a:solidFill>
              <a:srgbClr val="1D5380"/>
            </a:solidFill>
          </p:spPr>
          <p:txBody>
            <a:bodyPr/>
            <a:lstStyle/>
            <a:p>
              <a:endParaRPr lang="pt-BR"/>
            </a:p>
          </p:txBody>
        </p:sp>
        <p:sp>
          <p:nvSpPr>
            <p:cNvPr id="13" name="TextBox 1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rot="5400000">
            <a:off x="9017119" y="-9017119"/>
            <a:ext cx="253763" cy="18288000"/>
            <a:chOff x="0" y="0"/>
            <a:chExt cx="66835" cy="4816593"/>
          </a:xfrm>
        </p:grpSpPr>
        <p:sp>
          <p:nvSpPr>
            <p:cNvPr id="15" name="Freeform 15"/>
            <p:cNvSpPr/>
            <p:nvPr/>
          </p:nvSpPr>
          <p:spPr>
            <a:xfrm>
              <a:off x="0" y="0"/>
              <a:ext cx="66835" cy="4816592"/>
            </a:xfrm>
            <a:custGeom>
              <a:avLst/>
              <a:gdLst/>
              <a:ahLst/>
              <a:cxnLst/>
              <a:rect l="l" t="t" r="r" b="b"/>
              <a:pathLst>
                <a:path w="66835" h="4816592">
                  <a:moveTo>
                    <a:pt x="0" y="0"/>
                  </a:moveTo>
                  <a:lnTo>
                    <a:pt x="66835" y="0"/>
                  </a:lnTo>
                  <a:lnTo>
                    <a:pt x="66835" y="4816592"/>
                  </a:lnTo>
                  <a:lnTo>
                    <a:pt x="0" y="4816592"/>
                  </a:lnTo>
                  <a:close/>
                </a:path>
              </a:pathLst>
            </a:custGeom>
            <a:solidFill>
              <a:srgbClr val="1D5380"/>
            </a:solidFill>
          </p:spPr>
          <p:txBody>
            <a:bodyPr/>
            <a:lstStyle/>
            <a:p>
              <a:endParaRPr lang="pt-BR"/>
            </a:p>
          </p:txBody>
        </p:sp>
        <p:sp>
          <p:nvSpPr>
            <p:cNvPr id="16" name="TextBox 1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5400000">
            <a:off x="8997081" y="1036157"/>
            <a:ext cx="293839" cy="18288000"/>
            <a:chOff x="0" y="0"/>
            <a:chExt cx="77390" cy="4816593"/>
          </a:xfrm>
        </p:grpSpPr>
        <p:sp>
          <p:nvSpPr>
            <p:cNvPr id="18" name="Freeform 18"/>
            <p:cNvSpPr/>
            <p:nvPr/>
          </p:nvSpPr>
          <p:spPr>
            <a:xfrm>
              <a:off x="0" y="0"/>
              <a:ext cx="77390" cy="4816592"/>
            </a:xfrm>
            <a:custGeom>
              <a:avLst/>
              <a:gdLst/>
              <a:ahLst/>
              <a:cxnLst/>
              <a:rect l="l" t="t" r="r" b="b"/>
              <a:pathLst>
                <a:path w="77390" h="4816592">
                  <a:moveTo>
                    <a:pt x="0" y="0"/>
                  </a:moveTo>
                  <a:lnTo>
                    <a:pt x="77390" y="0"/>
                  </a:lnTo>
                  <a:lnTo>
                    <a:pt x="77390" y="4816592"/>
                  </a:lnTo>
                  <a:lnTo>
                    <a:pt x="0" y="4816592"/>
                  </a:lnTo>
                  <a:close/>
                </a:path>
              </a:pathLst>
            </a:custGeom>
            <a:solidFill>
              <a:srgbClr val="1D5380"/>
            </a:solidFill>
          </p:spPr>
          <p:txBody>
            <a:bodyPr/>
            <a:lstStyle/>
            <a:p>
              <a:endParaRPr lang="pt-BR"/>
            </a:p>
          </p:txBody>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6" name="TextBox 26"/>
          <p:cNvSpPr txBox="1"/>
          <p:nvPr/>
        </p:nvSpPr>
        <p:spPr>
          <a:xfrm>
            <a:off x="11927026" y="9052059"/>
            <a:ext cx="5284329" cy="906071"/>
          </a:xfrm>
          <a:prstGeom prst="rect">
            <a:avLst/>
          </a:prstGeom>
        </p:spPr>
        <p:txBody>
          <a:bodyPr lIns="0" tIns="0" rIns="0" bIns="0" rtlCol="0" anchor="t">
            <a:spAutoFit/>
          </a:bodyPr>
          <a:lstStyle/>
          <a:p>
            <a:pPr algn="ctr">
              <a:lnSpc>
                <a:spcPts val="7279"/>
              </a:lnSpc>
            </a:pPr>
            <a:r>
              <a:rPr lang="en-US" sz="5199">
                <a:solidFill>
                  <a:srgbClr val="FFFFFF"/>
                </a:solidFill>
                <a:latin typeface="Arimo"/>
              </a:rPr>
              <a:t>#vempra</a:t>
            </a:r>
            <a:r>
              <a:rPr lang="en-US" sz="5199">
                <a:solidFill>
                  <a:srgbClr val="FFFFFF"/>
                </a:solidFill>
                <a:latin typeface="Arimo Bold"/>
              </a:rPr>
              <a:t>FaSouza</a:t>
            </a:r>
          </a:p>
        </p:txBody>
      </p:sp>
      <p:sp>
        <p:nvSpPr>
          <p:cNvPr id="21" name="CaixaDeTexto 20">
            <a:extLst>
              <a:ext uri="{FF2B5EF4-FFF2-40B4-BE49-F238E27FC236}">
                <a16:creationId xmlns:a16="http://schemas.microsoft.com/office/drawing/2014/main" id="{5A70CFA5-70ED-99B3-7DCB-0B88FA3A8AE6}"/>
              </a:ext>
            </a:extLst>
          </p:cNvPr>
          <p:cNvSpPr txBox="1"/>
          <p:nvPr/>
        </p:nvSpPr>
        <p:spPr>
          <a:xfrm>
            <a:off x="821963" y="1842499"/>
            <a:ext cx="16404632" cy="5755422"/>
          </a:xfrm>
          <a:prstGeom prst="rect">
            <a:avLst/>
          </a:prstGeom>
          <a:noFill/>
        </p:spPr>
        <p:txBody>
          <a:bodyPr wrap="square" rtlCol="0">
            <a:spAutoFit/>
          </a:bodyPr>
          <a:lstStyle/>
          <a:p>
            <a:r>
              <a:rPr lang="pt-BR" sz="4400" b="1" dirty="0">
                <a:solidFill>
                  <a:schemeClr val="accent1">
                    <a:lumMod val="50000"/>
                  </a:schemeClr>
                </a:solidFill>
                <a:latin typeface="Arimo" panose="020B0604020202020204" charset="0"/>
                <a:ea typeface="Arimo" panose="020B0604020202020204" charset="0"/>
                <a:cs typeface="Arimo" panose="020B0604020202020204" charset="0"/>
              </a:rPr>
              <a:t>DIREITOS E DEVERES</a:t>
            </a:r>
          </a:p>
          <a:p>
            <a:endParaRPr lang="pt-BR" sz="4400" b="1" dirty="0">
              <a:solidFill>
                <a:schemeClr val="accent1">
                  <a:lumMod val="50000"/>
                </a:schemeClr>
              </a:solidFill>
              <a:latin typeface="Arimo" panose="020B0604020202020204" charset="0"/>
              <a:ea typeface="Arimo" panose="020B0604020202020204" charset="0"/>
              <a:cs typeface="Arimo" panose="020B0604020202020204" charset="0"/>
            </a:endParaRPr>
          </a:p>
          <a:p>
            <a:pPr algn="ctr"/>
            <a:r>
              <a:rPr lang="pt-BR" sz="4000" dirty="0">
                <a:solidFill>
                  <a:schemeClr val="accent1">
                    <a:lumMod val="50000"/>
                  </a:schemeClr>
                </a:solidFill>
                <a:latin typeface="Arimo" panose="020B0604020202020204" charset="0"/>
                <a:ea typeface="Arimo" panose="020B0604020202020204" charset="0"/>
                <a:cs typeface="Arimo" panose="020B0604020202020204" charset="0"/>
              </a:rPr>
              <a:t>O patrão decide quando o empregado tira férias.</a:t>
            </a:r>
          </a:p>
          <a:p>
            <a:pPr algn="ctr"/>
            <a:endParaRPr lang="pt-BR" sz="4000" dirty="0">
              <a:solidFill>
                <a:schemeClr val="accent1">
                  <a:lumMod val="50000"/>
                </a:schemeClr>
              </a:solidFill>
              <a:latin typeface="Arimo" panose="020B0604020202020204" charset="0"/>
              <a:ea typeface="Arimo" panose="020B0604020202020204" charset="0"/>
              <a:cs typeface="Arimo" panose="020B0604020202020204" charset="0"/>
            </a:endParaRPr>
          </a:p>
          <a:p>
            <a:pPr algn="ctr"/>
            <a:r>
              <a:rPr lang="pt-BR" sz="4000" dirty="0">
                <a:solidFill>
                  <a:schemeClr val="accent1">
                    <a:lumMod val="50000"/>
                  </a:schemeClr>
                </a:solidFill>
                <a:latin typeface="Arimo" panose="020B0604020202020204" charset="0"/>
                <a:ea typeface="Arimo" panose="020B0604020202020204" charset="0"/>
                <a:cs typeface="Arimo" panose="020B0604020202020204" charset="0"/>
              </a:rPr>
              <a:t>Só o empregado pode solicitar a venda de férias</a:t>
            </a:r>
          </a:p>
          <a:p>
            <a:pPr algn="ctr"/>
            <a:endParaRPr lang="pt-BR" sz="4000" dirty="0">
              <a:solidFill>
                <a:schemeClr val="accent1">
                  <a:lumMod val="50000"/>
                </a:schemeClr>
              </a:solidFill>
              <a:latin typeface="Arimo" panose="020B0604020202020204" charset="0"/>
              <a:ea typeface="Arimo" panose="020B0604020202020204" charset="0"/>
              <a:cs typeface="Arimo" panose="020B0604020202020204" charset="0"/>
            </a:endParaRPr>
          </a:p>
          <a:p>
            <a:pPr algn="ctr"/>
            <a:r>
              <a:rPr lang="pt-BR" sz="4000" dirty="0">
                <a:solidFill>
                  <a:schemeClr val="accent1">
                    <a:lumMod val="50000"/>
                  </a:schemeClr>
                </a:solidFill>
                <a:latin typeface="Arimo" panose="020B0604020202020204" charset="0"/>
                <a:ea typeface="Arimo" panose="020B0604020202020204" charset="0"/>
                <a:cs typeface="Arimo" panose="020B0604020202020204" charset="0"/>
              </a:rPr>
              <a:t>Pedido de venda deve ser feito até 15 dias antes do período aquisitivo.</a:t>
            </a:r>
          </a:p>
          <a:p>
            <a:pPr algn="ctr"/>
            <a:endParaRPr lang="pt-BR" sz="4000" dirty="0">
              <a:solidFill>
                <a:schemeClr val="accent1">
                  <a:lumMod val="50000"/>
                </a:schemeClr>
              </a:solidFill>
              <a:latin typeface="Arimo" panose="020B0604020202020204" charset="0"/>
              <a:ea typeface="Arimo" panose="020B0604020202020204" charset="0"/>
              <a:cs typeface="Arimo" panose="020B0604020202020204" charset="0"/>
            </a:endParaRPr>
          </a:p>
          <a:p>
            <a:pPr algn="ctr"/>
            <a:r>
              <a:rPr lang="pt-BR" sz="4000" dirty="0">
                <a:solidFill>
                  <a:schemeClr val="accent1">
                    <a:lumMod val="50000"/>
                  </a:schemeClr>
                </a:solidFill>
                <a:latin typeface="Arimo" panose="020B0604020202020204" charset="0"/>
                <a:ea typeface="Arimo" panose="020B0604020202020204" charset="0"/>
                <a:cs typeface="Arimo" panose="020B0604020202020204" charset="0"/>
              </a:rPr>
              <a:t>Não pode vender mais do que 10 dias de férias.</a:t>
            </a:r>
          </a:p>
        </p:txBody>
      </p:sp>
    </p:spTree>
    <p:extLst>
      <p:ext uri="{BB962C8B-B14F-4D97-AF65-F5344CB8AC3E}">
        <p14:creationId xmlns:p14="http://schemas.microsoft.com/office/powerpoint/2010/main" val="2614130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970838"/>
            <a:ext cx="18999170" cy="1316162"/>
            <a:chOff x="0" y="0"/>
            <a:chExt cx="5003897" cy="346643"/>
          </a:xfrm>
        </p:grpSpPr>
        <p:sp>
          <p:nvSpPr>
            <p:cNvPr id="3" name="Freeform 3"/>
            <p:cNvSpPr/>
            <p:nvPr/>
          </p:nvSpPr>
          <p:spPr>
            <a:xfrm>
              <a:off x="0" y="0"/>
              <a:ext cx="5003897" cy="346643"/>
            </a:xfrm>
            <a:custGeom>
              <a:avLst/>
              <a:gdLst/>
              <a:ahLst/>
              <a:cxnLst/>
              <a:rect l="l" t="t" r="r" b="b"/>
              <a:pathLst>
                <a:path w="5003897" h="346643">
                  <a:moveTo>
                    <a:pt x="0" y="0"/>
                  </a:moveTo>
                  <a:lnTo>
                    <a:pt x="5003897" y="0"/>
                  </a:lnTo>
                  <a:lnTo>
                    <a:pt x="5003897" y="346643"/>
                  </a:lnTo>
                  <a:lnTo>
                    <a:pt x="0" y="346643"/>
                  </a:lnTo>
                  <a:close/>
                </a:path>
              </a:pathLst>
            </a:custGeom>
            <a:solidFill>
              <a:srgbClr val="FEB31A"/>
            </a:solidFill>
          </p:spPr>
          <p:txBody>
            <a:bodyPr/>
            <a:lstStyle/>
            <a:p>
              <a:endParaRPr lang="pt-BR"/>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283518" y="126881"/>
            <a:ext cx="2767839" cy="334262"/>
            <a:chOff x="0" y="0"/>
            <a:chExt cx="728978" cy="88036"/>
          </a:xfrm>
        </p:grpSpPr>
        <p:sp>
          <p:nvSpPr>
            <p:cNvPr id="6" name="Freeform 6"/>
            <p:cNvSpPr/>
            <p:nvPr/>
          </p:nvSpPr>
          <p:spPr>
            <a:xfrm>
              <a:off x="0" y="0"/>
              <a:ext cx="728978" cy="88036"/>
            </a:xfrm>
            <a:custGeom>
              <a:avLst/>
              <a:gdLst/>
              <a:ahLst/>
              <a:cxnLst/>
              <a:rect l="l" t="t" r="r" b="b"/>
              <a:pathLst>
                <a:path w="728978" h="88036">
                  <a:moveTo>
                    <a:pt x="0" y="0"/>
                  </a:moveTo>
                  <a:lnTo>
                    <a:pt x="728978" y="0"/>
                  </a:lnTo>
                  <a:lnTo>
                    <a:pt x="728978" y="88036"/>
                  </a:lnTo>
                  <a:lnTo>
                    <a:pt x="0" y="88036"/>
                  </a:lnTo>
                  <a:close/>
                </a:path>
              </a:pathLst>
            </a:custGeom>
            <a:solidFill>
              <a:srgbClr val="FEB31A"/>
            </a:solidFill>
          </p:spPr>
          <p:txBody>
            <a:bodyPr/>
            <a:lstStyle/>
            <a:p>
              <a:endParaRPr lang="pt-BR"/>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0" y="0"/>
            <a:ext cx="396449" cy="10287000"/>
            <a:chOff x="0" y="0"/>
            <a:chExt cx="104415" cy="2709333"/>
          </a:xfrm>
        </p:grpSpPr>
        <p:sp>
          <p:nvSpPr>
            <p:cNvPr id="9" name="Freeform 9"/>
            <p:cNvSpPr/>
            <p:nvPr/>
          </p:nvSpPr>
          <p:spPr>
            <a:xfrm>
              <a:off x="0" y="0"/>
              <a:ext cx="104415" cy="2709333"/>
            </a:xfrm>
            <a:custGeom>
              <a:avLst/>
              <a:gdLst/>
              <a:ahLst/>
              <a:cxnLst/>
              <a:rect l="l" t="t" r="r" b="b"/>
              <a:pathLst>
                <a:path w="104415" h="2709333">
                  <a:moveTo>
                    <a:pt x="0" y="0"/>
                  </a:moveTo>
                  <a:lnTo>
                    <a:pt x="104415" y="0"/>
                  </a:lnTo>
                  <a:lnTo>
                    <a:pt x="104415" y="2709333"/>
                  </a:lnTo>
                  <a:lnTo>
                    <a:pt x="0" y="2709333"/>
                  </a:lnTo>
                  <a:close/>
                </a:path>
              </a:pathLst>
            </a:custGeom>
            <a:solidFill>
              <a:srgbClr val="1D5380"/>
            </a:solidFill>
          </p:spPr>
          <p:txBody>
            <a:bodyPr/>
            <a:lstStyle/>
            <a:p>
              <a:endParaRPr lang="pt-BR"/>
            </a:p>
          </p:txBody>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7891551" y="0"/>
            <a:ext cx="396449" cy="10287000"/>
            <a:chOff x="0" y="0"/>
            <a:chExt cx="104415" cy="2709333"/>
          </a:xfrm>
        </p:grpSpPr>
        <p:sp>
          <p:nvSpPr>
            <p:cNvPr id="12" name="Freeform 12"/>
            <p:cNvSpPr/>
            <p:nvPr/>
          </p:nvSpPr>
          <p:spPr>
            <a:xfrm>
              <a:off x="0" y="0"/>
              <a:ext cx="104415" cy="2709333"/>
            </a:xfrm>
            <a:custGeom>
              <a:avLst/>
              <a:gdLst/>
              <a:ahLst/>
              <a:cxnLst/>
              <a:rect l="l" t="t" r="r" b="b"/>
              <a:pathLst>
                <a:path w="104415" h="2709333">
                  <a:moveTo>
                    <a:pt x="0" y="0"/>
                  </a:moveTo>
                  <a:lnTo>
                    <a:pt x="104415" y="0"/>
                  </a:lnTo>
                  <a:lnTo>
                    <a:pt x="104415" y="2709333"/>
                  </a:lnTo>
                  <a:lnTo>
                    <a:pt x="0" y="2709333"/>
                  </a:lnTo>
                  <a:close/>
                </a:path>
              </a:pathLst>
            </a:custGeom>
            <a:solidFill>
              <a:srgbClr val="1D5380"/>
            </a:solidFill>
          </p:spPr>
          <p:txBody>
            <a:bodyPr/>
            <a:lstStyle/>
            <a:p>
              <a:endParaRPr lang="pt-BR"/>
            </a:p>
          </p:txBody>
        </p:sp>
        <p:sp>
          <p:nvSpPr>
            <p:cNvPr id="13" name="TextBox 1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rot="5400000">
            <a:off x="9017119" y="-9017119"/>
            <a:ext cx="253763" cy="18288000"/>
            <a:chOff x="0" y="0"/>
            <a:chExt cx="66835" cy="4816593"/>
          </a:xfrm>
        </p:grpSpPr>
        <p:sp>
          <p:nvSpPr>
            <p:cNvPr id="15" name="Freeform 15"/>
            <p:cNvSpPr/>
            <p:nvPr/>
          </p:nvSpPr>
          <p:spPr>
            <a:xfrm>
              <a:off x="0" y="0"/>
              <a:ext cx="66835" cy="4816592"/>
            </a:xfrm>
            <a:custGeom>
              <a:avLst/>
              <a:gdLst/>
              <a:ahLst/>
              <a:cxnLst/>
              <a:rect l="l" t="t" r="r" b="b"/>
              <a:pathLst>
                <a:path w="66835" h="4816592">
                  <a:moveTo>
                    <a:pt x="0" y="0"/>
                  </a:moveTo>
                  <a:lnTo>
                    <a:pt x="66835" y="0"/>
                  </a:lnTo>
                  <a:lnTo>
                    <a:pt x="66835" y="4816592"/>
                  </a:lnTo>
                  <a:lnTo>
                    <a:pt x="0" y="4816592"/>
                  </a:lnTo>
                  <a:close/>
                </a:path>
              </a:pathLst>
            </a:custGeom>
            <a:solidFill>
              <a:srgbClr val="1D5380"/>
            </a:solidFill>
          </p:spPr>
          <p:txBody>
            <a:bodyPr/>
            <a:lstStyle/>
            <a:p>
              <a:endParaRPr lang="pt-BR"/>
            </a:p>
          </p:txBody>
        </p:sp>
        <p:sp>
          <p:nvSpPr>
            <p:cNvPr id="16" name="TextBox 1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5400000">
            <a:off x="8997081" y="1036157"/>
            <a:ext cx="293839" cy="18288000"/>
            <a:chOff x="0" y="0"/>
            <a:chExt cx="77390" cy="4816593"/>
          </a:xfrm>
        </p:grpSpPr>
        <p:sp>
          <p:nvSpPr>
            <p:cNvPr id="18" name="Freeform 18"/>
            <p:cNvSpPr/>
            <p:nvPr/>
          </p:nvSpPr>
          <p:spPr>
            <a:xfrm>
              <a:off x="0" y="0"/>
              <a:ext cx="77390" cy="4816592"/>
            </a:xfrm>
            <a:custGeom>
              <a:avLst/>
              <a:gdLst/>
              <a:ahLst/>
              <a:cxnLst/>
              <a:rect l="l" t="t" r="r" b="b"/>
              <a:pathLst>
                <a:path w="77390" h="4816592">
                  <a:moveTo>
                    <a:pt x="0" y="0"/>
                  </a:moveTo>
                  <a:lnTo>
                    <a:pt x="77390" y="0"/>
                  </a:lnTo>
                  <a:lnTo>
                    <a:pt x="77390" y="4816592"/>
                  </a:lnTo>
                  <a:lnTo>
                    <a:pt x="0" y="4816592"/>
                  </a:lnTo>
                  <a:close/>
                </a:path>
              </a:pathLst>
            </a:custGeom>
            <a:solidFill>
              <a:srgbClr val="1D5380"/>
            </a:solidFill>
          </p:spPr>
          <p:txBody>
            <a:bodyPr/>
            <a:lstStyle/>
            <a:p>
              <a:endParaRPr lang="pt-BR"/>
            </a:p>
          </p:txBody>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6" name="TextBox 26"/>
          <p:cNvSpPr txBox="1"/>
          <p:nvPr/>
        </p:nvSpPr>
        <p:spPr>
          <a:xfrm>
            <a:off x="11927026" y="9052059"/>
            <a:ext cx="5284329" cy="906071"/>
          </a:xfrm>
          <a:prstGeom prst="rect">
            <a:avLst/>
          </a:prstGeom>
        </p:spPr>
        <p:txBody>
          <a:bodyPr lIns="0" tIns="0" rIns="0" bIns="0" rtlCol="0" anchor="t">
            <a:spAutoFit/>
          </a:bodyPr>
          <a:lstStyle/>
          <a:p>
            <a:pPr algn="ctr">
              <a:lnSpc>
                <a:spcPts val="7279"/>
              </a:lnSpc>
            </a:pPr>
            <a:r>
              <a:rPr lang="en-US" sz="5199">
                <a:solidFill>
                  <a:srgbClr val="FFFFFF"/>
                </a:solidFill>
                <a:latin typeface="Arimo"/>
              </a:rPr>
              <a:t>#vempra</a:t>
            </a:r>
            <a:r>
              <a:rPr lang="en-US" sz="5199">
                <a:solidFill>
                  <a:srgbClr val="FFFFFF"/>
                </a:solidFill>
                <a:latin typeface="Arimo Bold"/>
              </a:rPr>
              <a:t>FaSouza</a:t>
            </a:r>
          </a:p>
        </p:txBody>
      </p:sp>
      <p:sp>
        <p:nvSpPr>
          <p:cNvPr id="21" name="CaixaDeTexto 20">
            <a:extLst>
              <a:ext uri="{FF2B5EF4-FFF2-40B4-BE49-F238E27FC236}">
                <a16:creationId xmlns:a16="http://schemas.microsoft.com/office/drawing/2014/main" id="{5A70CFA5-70ED-99B3-7DCB-0B88FA3A8AE6}"/>
              </a:ext>
            </a:extLst>
          </p:cNvPr>
          <p:cNvSpPr txBox="1"/>
          <p:nvPr/>
        </p:nvSpPr>
        <p:spPr>
          <a:xfrm>
            <a:off x="941684" y="858883"/>
            <a:ext cx="16404632" cy="7540526"/>
          </a:xfrm>
          <a:prstGeom prst="rect">
            <a:avLst/>
          </a:prstGeom>
          <a:noFill/>
        </p:spPr>
        <p:txBody>
          <a:bodyPr wrap="square" rtlCol="0">
            <a:spAutoFit/>
          </a:bodyPr>
          <a:lstStyle/>
          <a:p>
            <a:r>
              <a:rPr lang="pt-BR" sz="4400" b="1" dirty="0">
                <a:solidFill>
                  <a:schemeClr val="accent1">
                    <a:lumMod val="50000"/>
                  </a:schemeClr>
                </a:solidFill>
                <a:latin typeface="Arimo" panose="020B0604020202020204" charset="0"/>
                <a:ea typeface="Arimo" panose="020B0604020202020204" charset="0"/>
                <a:cs typeface="Arimo" panose="020B0604020202020204" charset="0"/>
              </a:rPr>
              <a:t>ADIANTAMENTO DO 13° NAS FÉRIAS</a:t>
            </a:r>
          </a:p>
          <a:p>
            <a:endParaRPr lang="pt-BR" sz="4400" dirty="0">
              <a:solidFill>
                <a:schemeClr val="accent1">
                  <a:lumMod val="50000"/>
                </a:schemeClr>
              </a:solidFill>
              <a:latin typeface="Arimo" panose="020B0604020202020204" charset="0"/>
              <a:ea typeface="Arimo" panose="020B0604020202020204" charset="0"/>
              <a:cs typeface="Arimo" panose="020B0604020202020204" charset="0"/>
            </a:endParaRPr>
          </a:p>
          <a:p>
            <a:pPr algn="just"/>
            <a:r>
              <a:rPr lang="pt-BR" sz="3600" dirty="0">
                <a:solidFill>
                  <a:schemeClr val="accent1">
                    <a:lumMod val="50000"/>
                  </a:schemeClr>
                </a:solidFill>
                <a:latin typeface="Arimo" panose="020B0604020202020204" charset="0"/>
                <a:ea typeface="Arimo" panose="020B0604020202020204" charset="0"/>
                <a:cs typeface="Arimo" panose="020B0604020202020204" charset="0"/>
              </a:rPr>
              <a:t>Período de pagamento: Empresa pode efetuar o pagamento entre 1 de fevereiro e 30 de novembro.</a:t>
            </a:r>
          </a:p>
          <a:p>
            <a:pPr algn="just"/>
            <a:endParaRPr lang="pt-BR" sz="3600" dirty="0">
              <a:solidFill>
                <a:schemeClr val="accent1">
                  <a:lumMod val="50000"/>
                </a:schemeClr>
              </a:solidFill>
              <a:latin typeface="Arimo" panose="020B0604020202020204" charset="0"/>
              <a:ea typeface="Arimo" panose="020B0604020202020204" charset="0"/>
              <a:cs typeface="Arimo" panose="020B0604020202020204" charset="0"/>
            </a:endParaRPr>
          </a:p>
          <a:p>
            <a:pPr algn="just"/>
            <a:r>
              <a:rPr lang="pt-BR" sz="3600" dirty="0">
                <a:solidFill>
                  <a:schemeClr val="accent1">
                    <a:lumMod val="50000"/>
                  </a:schemeClr>
                </a:solidFill>
                <a:latin typeface="Arimo" panose="020B0604020202020204" charset="0"/>
                <a:ea typeface="Arimo" panose="020B0604020202020204" charset="0"/>
                <a:cs typeface="Arimo" panose="020B0604020202020204" charset="0"/>
              </a:rPr>
              <a:t>Possibilidade de adiantamento: a empresa pode adiantar 50% do décimo terceiro com o pagamento das férias.</a:t>
            </a:r>
          </a:p>
          <a:p>
            <a:pPr algn="just"/>
            <a:endParaRPr lang="pt-BR" sz="3600" dirty="0">
              <a:solidFill>
                <a:schemeClr val="accent1">
                  <a:lumMod val="50000"/>
                </a:schemeClr>
              </a:solidFill>
              <a:latin typeface="Arimo" panose="020B0604020202020204" charset="0"/>
              <a:ea typeface="Arimo" panose="020B0604020202020204" charset="0"/>
              <a:cs typeface="Arimo" panose="020B0604020202020204" charset="0"/>
            </a:endParaRPr>
          </a:p>
          <a:p>
            <a:pPr algn="just"/>
            <a:r>
              <a:rPr lang="pt-BR" sz="3600" dirty="0">
                <a:solidFill>
                  <a:schemeClr val="accent1">
                    <a:lumMod val="50000"/>
                  </a:schemeClr>
                </a:solidFill>
                <a:latin typeface="Arimo" panose="020B0604020202020204" charset="0"/>
                <a:ea typeface="Arimo" panose="020B0604020202020204" charset="0"/>
                <a:cs typeface="Arimo" panose="020B0604020202020204" charset="0"/>
              </a:rPr>
              <a:t>Condições para antecipação: adiantamento corresponde a 50% do salário do mês anterior às férias. </a:t>
            </a:r>
          </a:p>
          <a:p>
            <a:pPr algn="just"/>
            <a:endParaRPr lang="pt-BR" sz="3600" dirty="0">
              <a:solidFill>
                <a:schemeClr val="accent1">
                  <a:lumMod val="50000"/>
                </a:schemeClr>
              </a:solidFill>
              <a:latin typeface="Arimo" panose="020B0604020202020204" charset="0"/>
              <a:ea typeface="Arimo" panose="020B0604020202020204" charset="0"/>
              <a:cs typeface="Arimo" panose="020B0604020202020204" charset="0"/>
            </a:endParaRPr>
          </a:p>
          <a:p>
            <a:pPr algn="just"/>
            <a:r>
              <a:rPr lang="pt-BR" sz="3600" dirty="0">
                <a:solidFill>
                  <a:schemeClr val="accent1">
                    <a:lumMod val="50000"/>
                  </a:schemeClr>
                </a:solidFill>
                <a:latin typeface="Arimo" panose="020B0604020202020204" charset="0"/>
                <a:ea typeface="Arimo" panose="020B0604020202020204" charset="0"/>
                <a:cs typeface="Arimo" panose="020B0604020202020204" charset="0"/>
              </a:rPr>
              <a:t>Cálculo da gratificação: Acumulação mensal de 1/12 do décimo terceiro, baseado no salário mensal.</a:t>
            </a:r>
          </a:p>
        </p:txBody>
      </p:sp>
    </p:spTree>
    <p:extLst>
      <p:ext uri="{BB962C8B-B14F-4D97-AF65-F5344CB8AC3E}">
        <p14:creationId xmlns:p14="http://schemas.microsoft.com/office/powerpoint/2010/main" val="3545866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970838"/>
            <a:ext cx="18999170" cy="1316162"/>
            <a:chOff x="0" y="0"/>
            <a:chExt cx="5003897" cy="346643"/>
          </a:xfrm>
        </p:grpSpPr>
        <p:sp>
          <p:nvSpPr>
            <p:cNvPr id="3" name="Freeform 3"/>
            <p:cNvSpPr/>
            <p:nvPr/>
          </p:nvSpPr>
          <p:spPr>
            <a:xfrm>
              <a:off x="0" y="0"/>
              <a:ext cx="5003897" cy="346643"/>
            </a:xfrm>
            <a:custGeom>
              <a:avLst/>
              <a:gdLst/>
              <a:ahLst/>
              <a:cxnLst/>
              <a:rect l="l" t="t" r="r" b="b"/>
              <a:pathLst>
                <a:path w="5003897" h="346643">
                  <a:moveTo>
                    <a:pt x="0" y="0"/>
                  </a:moveTo>
                  <a:lnTo>
                    <a:pt x="5003897" y="0"/>
                  </a:lnTo>
                  <a:lnTo>
                    <a:pt x="5003897" y="346643"/>
                  </a:lnTo>
                  <a:lnTo>
                    <a:pt x="0" y="346643"/>
                  </a:lnTo>
                  <a:close/>
                </a:path>
              </a:pathLst>
            </a:custGeom>
            <a:solidFill>
              <a:srgbClr val="FEB31A"/>
            </a:solidFill>
          </p:spPr>
          <p:txBody>
            <a:bodyPr/>
            <a:lstStyle/>
            <a:p>
              <a:endParaRPr lang="pt-BR"/>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283518" y="126881"/>
            <a:ext cx="2767839" cy="334262"/>
            <a:chOff x="0" y="0"/>
            <a:chExt cx="728978" cy="88036"/>
          </a:xfrm>
        </p:grpSpPr>
        <p:sp>
          <p:nvSpPr>
            <p:cNvPr id="6" name="Freeform 6"/>
            <p:cNvSpPr/>
            <p:nvPr/>
          </p:nvSpPr>
          <p:spPr>
            <a:xfrm>
              <a:off x="0" y="0"/>
              <a:ext cx="728978" cy="88036"/>
            </a:xfrm>
            <a:custGeom>
              <a:avLst/>
              <a:gdLst/>
              <a:ahLst/>
              <a:cxnLst/>
              <a:rect l="l" t="t" r="r" b="b"/>
              <a:pathLst>
                <a:path w="728978" h="88036">
                  <a:moveTo>
                    <a:pt x="0" y="0"/>
                  </a:moveTo>
                  <a:lnTo>
                    <a:pt x="728978" y="0"/>
                  </a:lnTo>
                  <a:lnTo>
                    <a:pt x="728978" y="88036"/>
                  </a:lnTo>
                  <a:lnTo>
                    <a:pt x="0" y="88036"/>
                  </a:lnTo>
                  <a:close/>
                </a:path>
              </a:pathLst>
            </a:custGeom>
            <a:solidFill>
              <a:srgbClr val="FEB31A"/>
            </a:solidFill>
          </p:spPr>
          <p:txBody>
            <a:bodyPr/>
            <a:lstStyle/>
            <a:p>
              <a:endParaRPr lang="pt-BR"/>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0" y="0"/>
            <a:ext cx="396449" cy="10287000"/>
            <a:chOff x="0" y="0"/>
            <a:chExt cx="104415" cy="2709333"/>
          </a:xfrm>
        </p:grpSpPr>
        <p:sp>
          <p:nvSpPr>
            <p:cNvPr id="9" name="Freeform 9"/>
            <p:cNvSpPr/>
            <p:nvPr/>
          </p:nvSpPr>
          <p:spPr>
            <a:xfrm>
              <a:off x="0" y="0"/>
              <a:ext cx="104415" cy="2709333"/>
            </a:xfrm>
            <a:custGeom>
              <a:avLst/>
              <a:gdLst/>
              <a:ahLst/>
              <a:cxnLst/>
              <a:rect l="l" t="t" r="r" b="b"/>
              <a:pathLst>
                <a:path w="104415" h="2709333">
                  <a:moveTo>
                    <a:pt x="0" y="0"/>
                  </a:moveTo>
                  <a:lnTo>
                    <a:pt x="104415" y="0"/>
                  </a:lnTo>
                  <a:lnTo>
                    <a:pt x="104415" y="2709333"/>
                  </a:lnTo>
                  <a:lnTo>
                    <a:pt x="0" y="2709333"/>
                  </a:lnTo>
                  <a:close/>
                </a:path>
              </a:pathLst>
            </a:custGeom>
            <a:solidFill>
              <a:srgbClr val="1D5380"/>
            </a:solidFill>
          </p:spPr>
          <p:txBody>
            <a:bodyPr/>
            <a:lstStyle/>
            <a:p>
              <a:endParaRPr lang="pt-BR"/>
            </a:p>
          </p:txBody>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7891551" y="0"/>
            <a:ext cx="396449" cy="10287000"/>
            <a:chOff x="0" y="0"/>
            <a:chExt cx="104415" cy="2709333"/>
          </a:xfrm>
        </p:grpSpPr>
        <p:sp>
          <p:nvSpPr>
            <p:cNvPr id="12" name="Freeform 12"/>
            <p:cNvSpPr/>
            <p:nvPr/>
          </p:nvSpPr>
          <p:spPr>
            <a:xfrm>
              <a:off x="0" y="0"/>
              <a:ext cx="104415" cy="2709333"/>
            </a:xfrm>
            <a:custGeom>
              <a:avLst/>
              <a:gdLst/>
              <a:ahLst/>
              <a:cxnLst/>
              <a:rect l="l" t="t" r="r" b="b"/>
              <a:pathLst>
                <a:path w="104415" h="2709333">
                  <a:moveTo>
                    <a:pt x="0" y="0"/>
                  </a:moveTo>
                  <a:lnTo>
                    <a:pt x="104415" y="0"/>
                  </a:lnTo>
                  <a:lnTo>
                    <a:pt x="104415" y="2709333"/>
                  </a:lnTo>
                  <a:lnTo>
                    <a:pt x="0" y="2709333"/>
                  </a:lnTo>
                  <a:close/>
                </a:path>
              </a:pathLst>
            </a:custGeom>
            <a:solidFill>
              <a:srgbClr val="1D5380"/>
            </a:solidFill>
          </p:spPr>
          <p:txBody>
            <a:bodyPr/>
            <a:lstStyle/>
            <a:p>
              <a:endParaRPr lang="pt-BR"/>
            </a:p>
          </p:txBody>
        </p:sp>
        <p:sp>
          <p:nvSpPr>
            <p:cNvPr id="13" name="TextBox 1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rot="5400000">
            <a:off x="9017119" y="-9017119"/>
            <a:ext cx="253763" cy="18288000"/>
            <a:chOff x="0" y="0"/>
            <a:chExt cx="66835" cy="4816593"/>
          </a:xfrm>
        </p:grpSpPr>
        <p:sp>
          <p:nvSpPr>
            <p:cNvPr id="15" name="Freeform 15"/>
            <p:cNvSpPr/>
            <p:nvPr/>
          </p:nvSpPr>
          <p:spPr>
            <a:xfrm>
              <a:off x="0" y="0"/>
              <a:ext cx="66835" cy="4816592"/>
            </a:xfrm>
            <a:custGeom>
              <a:avLst/>
              <a:gdLst/>
              <a:ahLst/>
              <a:cxnLst/>
              <a:rect l="l" t="t" r="r" b="b"/>
              <a:pathLst>
                <a:path w="66835" h="4816592">
                  <a:moveTo>
                    <a:pt x="0" y="0"/>
                  </a:moveTo>
                  <a:lnTo>
                    <a:pt x="66835" y="0"/>
                  </a:lnTo>
                  <a:lnTo>
                    <a:pt x="66835" y="4816592"/>
                  </a:lnTo>
                  <a:lnTo>
                    <a:pt x="0" y="4816592"/>
                  </a:lnTo>
                  <a:close/>
                </a:path>
              </a:pathLst>
            </a:custGeom>
            <a:solidFill>
              <a:srgbClr val="1D5380"/>
            </a:solidFill>
          </p:spPr>
          <p:txBody>
            <a:bodyPr/>
            <a:lstStyle/>
            <a:p>
              <a:endParaRPr lang="pt-BR"/>
            </a:p>
          </p:txBody>
        </p:sp>
        <p:sp>
          <p:nvSpPr>
            <p:cNvPr id="16" name="TextBox 1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5400000">
            <a:off x="8997081" y="1036157"/>
            <a:ext cx="293839" cy="18288000"/>
            <a:chOff x="0" y="0"/>
            <a:chExt cx="77390" cy="4816593"/>
          </a:xfrm>
        </p:grpSpPr>
        <p:sp>
          <p:nvSpPr>
            <p:cNvPr id="18" name="Freeform 18"/>
            <p:cNvSpPr/>
            <p:nvPr/>
          </p:nvSpPr>
          <p:spPr>
            <a:xfrm>
              <a:off x="0" y="0"/>
              <a:ext cx="77390" cy="4816592"/>
            </a:xfrm>
            <a:custGeom>
              <a:avLst/>
              <a:gdLst/>
              <a:ahLst/>
              <a:cxnLst/>
              <a:rect l="l" t="t" r="r" b="b"/>
              <a:pathLst>
                <a:path w="77390" h="4816592">
                  <a:moveTo>
                    <a:pt x="0" y="0"/>
                  </a:moveTo>
                  <a:lnTo>
                    <a:pt x="77390" y="0"/>
                  </a:lnTo>
                  <a:lnTo>
                    <a:pt x="77390" y="4816592"/>
                  </a:lnTo>
                  <a:lnTo>
                    <a:pt x="0" y="4816592"/>
                  </a:lnTo>
                  <a:close/>
                </a:path>
              </a:pathLst>
            </a:custGeom>
            <a:solidFill>
              <a:srgbClr val="1D5380"/>
            </a:solidFill>
          </p:spPr>
          <p:txBody>
            <a:bodyPr/>
            <a:lstStyle/>
            <a:p>
              <a:endParaRPr lang="pt-BR"/>
            </a:p>
          </p:txBody>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3" name="TextBox 23"/>
          <p:cNvSpPr txBox="1"/>
          <p:nvPr/>
        </p:nvSpPr>
        <p:spPr>
          <a:xfrm>
            <a:off x="11927026" y="9052059"/>
            <a:ext cx="5284329" cy="906071"/>
          </a:xfrm>
          <a:prstGeom prst="rect">
            <a:avLst/>
          </a:prstGeom>
        </p:spPr>
        <p:txBody>
          <a:bodyPr lIns="0" tIns="0" rIns="0" bIns="0" rtlCol="0" anchor="t">
            <a:spAutoFit/>
          </a:bodyPr>
          <a:lstStyle/>
          <a:p>
            <a:pPr algn="ctr">
              <a:lnSpc>
                <a:spcPts val="7279"/>
              </a:lnSpc>
            </a:pPr>
            <a:r>
              <a:rPr lang="en-US" sz="5199">
                <a:solidFill>
                  <a:srgbClr val="FFFFFF"/>
                </a:solidFill>
                <a:latin typeface="Arimo"/>
              </a:rPr>
              <a:t>#vempra</a:t>
            </a:r>
            <a:r>
              <a:rPr lang="en-US" sz="5199">
                <a:solidFill>
                  <a:srgbClr val="FFFFFF"/>
                </a:solidFill>
                <a:latin typeface="Arimo Bold"/>
              </a:rPr>
              <a:t>FaSouza</a:t>
            </a:r>
          </a:p>
        </p:txBody>
      </p:sp>
      <p:sp>
        <p:nvSpPr>
          <p:cNvPr id="31" name="TextBox 31"/>
          <p:cNvSpPr txBox="1"/>
          <p:nvPr/>
        </p:nvSpPr>
        <p:spPr>
          <a:xfrm>
            <a:off x="1698311" y="4307970"/>
            <a:ext cx="2558728" cy="323215"/>
          </a:xfrm>
          <a:prstGeom prst="rect">
            <a:avLst/>
          </a:prstGeom>
        </p:spPr>
        <p:txBody>
          <a:bodyPr lIns="0" tIns="0" rIns="0" bIns="0" rtlCol="0" anchor="t">
            <a:spAutoFit/>
          </a:bodyPr>
          <a:lstStyle/>
          <a:p>
            <a:pPr algn="ctr">
              <a:lnSpc>
                <a:spcPts val="2659"/>
              </a:lnSpc>
              <a:spcBef>
                <a:spcPct val="0"/>
              </a:spcBef>
            </a:pPr>
            <a:r>
              <a:rPr lang="en-US" sz="1899">
                <a:solidFill>
                  <a:srgbClr val="FFFFFF"/>
                </a:solidFill>
                <a:latin typeface="Open Sans Extra Bold"/>
              </a:rPr>
              <a:t>http://interface.com</a:t>
            </a:r>
          </a:p>
        </p:txBody>
      </p:sp>
      <p:pic>
        <p:nvPicPr>
          <p:cNvPr id="22" name="Imagem 21">
            <a:extLst>
              <a:ext uri="{FF2B5EF4-FFF2-40B4-BE49-F238E27FC236}">
                <a16:creationId xmlns:a16="http://schemas.microsoft.com/office/drawing/2014/main" id="{B43B65F5-2A00-164E-EA27-57CDB325DEA8}"/>
              </a:ext>
            </a:extLst>
          </p:cNvPr>
          <p:cNvPicPr>
            <a:picLocks noChangeAspect="1"/>
          </p:cNvPicPr>
          <p:nvPr/>
        </p:nvPicPr>
        <p:blipFill>
          <a:blip r:embed="rId2"/>
          <a:stretch>
            <a:fillRect/>
          </a:stretch>
        </p:blipFill>
        <p:spPr>
          <a:xfrm>
            <a:off x="1700509" y="2439407"/>
            <a:ext cx="15112302" cy="5939906"/>
          </a:xfrm>
          <a:prstGeom prst="rect">
            <a:avLst/>
          </a:prstGeom>
        </p:spPr>
      </p:pic>
      <p:sp>
        <p:nvSpPr>
          <p:cNvPr id="25" name="CaixaDeTexto 24">
            <a:extLst>
              <a:ext uri="{FF2B5EF4-FFF2-40B4-BE49-F238E27FC236}">
                <a16:creationId xmlns:a16="http://schemas.microsoft.com/office/drawing/2014/main" id="{34EF0503-8F38-4627-F6A0-3B7C2E811090}"/>
              </a:ext>
            </a:extLst>
          </p:cNvPr>
          <p:cNvSpPr txBox="1"/>
          <p:nvPr/>
        </p:nvSpPr>
        <p:spPr>
          <a:xfrm>
            <a:off x="1619421" y="1088711"/>
            <a:ext cx="10485120" cy="830997"/>
          </a:xfrm>
          <a:prstGeom prst="rect">
            <a:avLst/>
          </a:prstGeom>
          <a:noFill/>
        </p:spPr>
        <p:txBody>
          <a:bodyPr wrap="square">
            <a:spAutoFit/>
          </a:bodyPr>
          <a:lstStyle/>
          <a:p>
            <a:r>
              <a:rPr lang="pt-BR" sz="4800" b="1" dirty="0">
                <a:solidFill>
                  <a:schemeClr val="accent1">
                    <a:lumMod val="50000"/>
                  </a:schemeClr>
                </a:solidFill>
                <a:latin typeface="Arimo" panose="020B0604020202020204" charset="0"/>
                <a:ea typeface="Arimo" panose="020B0604020202020204" charset="0"/>
                <a:cs typeface="Arimo" panose="020B0604020202020204" charset="0"/>
              </a:rPr>
              <a:t>PERCA DO DIREITO DAS FÉRIAS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970838"/>
            <a:ext cx="18999170" cy="1316162"/>
            <a:chOff x="0" y="0"/>
            <a:chExt cx="5003897" cy="346643"/>
          </a:xfrm>
        </p:grpSpPr>
        <p:sp>
          <p:nvSpPr>
            <p:cNvPr id="3" name="Freeform 3"/>
            <p:cNvSpPr/>
            <p:nvPr/>
          </p:nvSpPr>
          <p:spPr>
            <a:xfrm>
              <a:off x="0" y="0"/>
              <a:ext cx="5003897" cy="346643"/>
            </a:xfrm>
            <a:custGeom>
              <a:avLst/>
              <a:gdLst/>
              <a:ahLst/>
              <a:cxnLst/>
              <a:rect l="l" t="t" r="r" b="b"/>
              <a:pathLst>
                <a:path w="5003897" h="346643">
                  <a:moveTo>
                    <a:pt x="0" y="0"/>
                  </a:moveTo>
                  <a:lnTo>
                    <a:pt x="5003897" y="0"/>
                  </a:lnTo>
                  <a:lnTo>
                    <a:pt x="5003897" y="346643"/>
                  </a:lnTo>
                  <a:lnTo>
                    <a:pt x="0" y="346643"/>
                  </a:lnTo>
                  <a:close/>
                </a:path>
              </a:pathLst>
            </a:custGeom>
            <a:solidFill>
              <a:srgbClr val="FEB31A"/>
            </a:solidFill>
          </p:spPr>
          <p:txBody>
            <a:bodyPr/>
            <a:lstStyle/>
            <a:p>
              <a:endParaRPr lang="pt-BR"/>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283518" y="126881"/>
            <a:ext cx="2767839" cy="334262"/>
            <a:chOff x="0" y="0"/>
            <a:chExt cx="728978" cy="88036"/>
          </a:xfrm>
        </p:grpSpPr>
        <p:sp>
          <p:nvSpPr>
            <p:cNvPr id="6" name="Freeform 6"/>
            <p:cNvSpPr/>
            <p:nvPr/>
          </p:nvSpPr>
          <p:spPr>
            <a:xfrm>
              <a:off x="0" y="0"/>
              <a:ext cx="728978" cy="88036"/>
            </a:xfrm>
            <a:custGeom>
              <a:avLst/>
              <a:gdLst/>
              <a:ahLst/>
              <a:cxnLst/>
              <a:rect l="l" t="t" r="r" b="b"/>
              <a:pathLst>
                <a:path w="728978" h="88036">
                  <a:moveTo>
                    <a:pt x="0" y="0"/>
                  </a:moveTo>
                  <a:lnTo>
                    <a:pt x="728978" y="0"/>
                  </a:lnTo>
                  <a:lnTo>
                    <a:pt x="728978" y="88036"/>
                  </a:lnTo>
                  <a:lnTo>
                    <a:pt x="0" y="88036"/>
                  </a:lnTo>
                  <a:close/>
                </a:path>
              </a:pathLst>
            </a:custGeom>
            <a:solidFill>
              <a:srgbClr val="FEB31A"/>
            </a:solidFill>
          </p:spPr>
          <p:txBody>
            <a:bodyPr/>
            <a:lstStyle/>
            <a:p>
              <a:endParaRPr lang="pt-BR"/>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0" y="0"/>
            <a:ext cx="396449" cy="10287000"/>
            <a:chOff x="0" y="0"/>
            <a:chExt cx="104415" cy="2709333"/>
          </a:xfrm>
        </p:grpSpPr>
        <p:sp>
          <p:nvSpPr>
            <p:cNvPr id="9" name="Freeform 9"/>
            <p:cNvSpPr/>
            <p:nvPr/>
          </p:nvSpPr>
          <p:spPr>
            <a:xfrm>
              <a:off x="0" y="0"/>
              <a:ext cx="104415" cy="2709333"/>
            </a:xfrm>
            <a:custGeom>
              <a:avLst/>
              <a:gdLst/>
              <a:ahLst/>
              <a:cxnLst/>
              <a:rect l="l" t="t" r="r" b="b"/>
              <a:pathLst>
                <a:path w="104415" h="2709333">
                  <a:moveTo>
                    <a:pt x="0" y="0"/>
                  </a:moveTo>
                  <a:lnTo>
                    <a:pt x="104415" y="0"/>
                  </a:lnTo>
                  <a:lnTo>
                    <a:pt x="104415" y="2709333"/>
                  </a:lnTo>
                  <a:lnTo>
                    <a:pt x="0" y="2709333"/>
                  </a:lnTo>
                  <a:close/>
                </a:path>
              </a:pathLst>
            </a:custGeom>
            <a:solidFill>
              <a:srgbClr val="1D5380"/>
            </a:solidFill>
          </p:spPr>
          <p:txBody>
            <a:bodyPr/>
            <a:lstStyle/>
            <a:p>
              <a:endParaRPr lang="pt-BR"/>
            </a:p>
          </p:txBody>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7891551" y="0"/>
            <a:ext cx="396449" cy="10287000"/>
            <a:chOff x="0" y="0"/>
            <a:chExt cx="104415" cy="2709333"/>
          </a:xfrm>
        </p:grpSpPr>
        <p:sp>
          <p:nvSpPr>
            <p:cNvPr id="12" name="Freeform 12"/>
            <p:cNvSpPr/>
            <p:nvPr/>
          </p:nvSpPr>
          <p:spPr>
            <a:xfrm>
              <a:off x="0" y="0"/>
              <a:ext cx="104415" cy="2709333"/>
            </a:xfrm>
            <a:custGeom>
              <a:avLst/>
              <a:gdLst/>
              <a:ahLst/>
              <a:cxnLst/>
              <a:rect l="l" t="t" r="r" b="b"/>
              <a:pathLst>
                <a:path w="104415" h="2709333">
                  <a:moveTo>
                    <a:pt x="0" y="0"/>
                  </a:moveTo>
                  <a:lnTo>
                    <a:pt x="104415" y="0"/>
                  </a:lnTo>
                  <a:lnTo>
                    <a:pt x="104415" y="2709333"/>
                  </a:lnTo>
                  <a:lnTo>
                    <a:pt x="0" y="2709333"/>
                  </a:lnTo>
                  <a:close/>
                </a:path>
              </a:pathLst>
            </a:custGeom>
            <a:solidFill>
              <a:srgbClr val="1D5380"/>
            </a:solidFill>
          </p:spPr>
          <p:txBody>
            <a:bodyPr/>
            <a:lstStyle/>
            <a:p>
              <a:endParaRPr lang="pt-BR"/>
            </a:p>
          </p:txBody>
        </p:sp>
        <p:sp>
          <p:nvSpPr>
            <p:cNvPr id="13" name="TextBox 1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rot="5400000">
            <a:off x="9017119" y="-9017119"/>
            <a:ext cx="253763" cy="18288000"/>
            <a:chOff x="0" y="0"/>
            <a:chExt cx="66835" cy="4816593"/>
          </a:xfrm>
        </p:grpSpPr>
        <p:sp>
          <p:nvSpPr>
            <p:cNvPr id="15" name="Freeform 15"/>
            <p:cNvSpPr/>
            <p:nvPr/>
          </p:nvSpPr>
          <p:spPr>
            <a:xfrm>
              <a:off x="0" y="0"/>
              <a:ext cx="66835" cy="4816592"/>
            </a:xfrm>
            <a:custGeom>
              <a:avLst/>
              <a:gdLst/>
              <a:ahLst/>
              <a:cxnLst/>
              <a:rect l="l" t="t" r="r" b="b"/>
              <a:pathLst>
                <a:path w="66835" h="4816592">
                  <a:moveTo>
                    <a:pt x="0" y="0"/>
                  </a:moveTo>
                  <a:lnTo>
                    <a:pt x="66835" y="0"/>
                  </a:lnTo>
                  <a:lnTo>
                    <a:pt x="66835" y="4816592"/>
                  </a:lnTo>
                  <a:lnTo>
                    <a:pt x="0" y="4816592"/>
                  </a:lnTo>
                  <a:close/>
                </a:path>
              </a:pathLst>
            </a:custGeom>
            <a:solidFill>
              <a:srgbClr val="1D5380"/>
            </a:solidFill>
          </p:spPr>
          <p:txBody>
            <a:bodyPr/>
            <a:lstStyle/>
            <a:p>
              <a:endParaRPr lang="pt-BR"/>
            </a:p>
          </p:txBody>
        </p:sp>
        <p:sp>
          <p:nvSpPr>
            <p:cNvPr id="16" name="TextBox 1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5400000">
            <a:off x="8997081" y="1036157"/>
            <a:ext cx="293839" cy="18288000"/>
            <a:chOff x="0" y="0"/>
            <a:chExt cx="77390" cy="4816593"/>
          </a:xfrm>
        </p:grpSpPr>
        <p:sp>
          <p:nvSpPr>
            <p:cNvPr id="18" name="Freeform 18"/>
            <p:cNvSpPr/>
            <p:nvPr/>
          </p:nvSpPr>
          <p:spPr>
            <a:xfrm>
              <a:off x="0" y="0"/>
              <a:ext cx="77390" cy="4816592"/>
            </a:xfrm>
            <a:custGeom>
              <a:avLst/>
              <a:gdLst/>
              <a:ahLst/>
              <a:cxnLst/>
              <a:rect l="l" t="t" r="r" b="b"/>
              <a:pathLst>
                <a:path w="77390" h="4816592">
                  <a:moveTo>
                    <a:pt x="0" y="0"/>
                  </a:moveTo>
                  <a:lnTo>
                    <a:pt x="77390" y="0"/>
                  </a:lnTo>
                  <a:lnTo>
                    <a:pt x="77390" y="4816592"/>
                  </a:lnTo>
                  <a:lnTo>
                    <a:pt x="0" y="4816592"/>
                  </a:lnTo>
                  <a:close/>
                </a:path>
              </a:pathLst>
            </a:custGeom>
            <a:solidFill>
              <a:srgbClr val="1D5380"/>
            </a:solidFill>
          </p:spPr>
          <p:txBody>
            <a:bodyPr/>
            <a:lstStyle/>
            <a:p>
              <a:endParaRPr lang="pt-BR"/>
            </a:p>
          </p:txBody>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6" name="TextBox 26"/>
          <p:cNvSpPr txBox="1"/>
          <p:nvPr/>
        </p:nvSpPr>
        <p:spPr>
          <a:xfrm>
            <a:off x="11927026" y="9052059"/>
            <a:ext cx="5284329" cy="906071"/>
          </a:xfrm>
          <a:prstGeom prst="rect">
            <a:avLst/>
          </a:prstGeom>
        </p:spPr>
        <p:txBody>
          <a:bodyPr lIns="0" tIns="0" rIns="0" bIns="0" rtlCol="0" anchor="t">
            <a:spAutoFit/>
          </a:bodyPr>
          <a:lstStyle/>
          <a:p>
            <a:pPr algn="ctr">
              <a:lnSpc>
                <a:spcPts val="7279"/>
              </a:lnSpc>
            </a:pPr>
            <a:r>
              <a:rPr lang="en-US" sz="5199">
                <a:solidFill>
                  <a:srgbClr val="FFFFFF"/>
                </a:solidFill>
                <a:latin typeface="Arimo"/>
              </a:rPr>
              <a:t>#vempra</a:t>
            </a:r>
            <a:r>
              <a:rPr lang="en-US" sz="5199">
                <a:solidFill>
                  <a:srgbClr val="FFFFFF"/>
                </a:solidFill>
                <a:latin typeface="Arimo Bold"/>
              </a:rPr>
              <a:t>FaSouza</a:t>
            </a:r>
          </a:p>
        </p:txBody>
      </p:sp>
      <p:pic>
        <p:nvPicPr>
          <p:cNvPr id="22" name="Imagem 21">
            <a:extLst>
              <a:ext uri="{FF2B5EF4-FFF2-40B4-BE49-F238E27FC236}">
                <a16:creationId xmlns:a16="http://schemas.microsoft.com/office/drawing/2014/main" id="{A8566C45-2C51-75D0-E09E-01761F00FABA}"/>
              </a:ext>
            </a:extLst>
          </p:cNvPr>
          <p:cNvPicPr>
            <a:picLocks noChangeAspect="1"/>
          </p:cNvPicPr>
          <p:nvPr/>
        </p:nvPicPr>
        <p:blipFill>
          <a:blip r:embed="rId2"/>
          <a:stretch>
            <a:fillRect/>
          </a:stretch>
        </p:blipFill>
        <p:spPr>
          <a:xfrm>
            <a:off x="9540449" y="1026584"/>
            <a:ext cx="8036381" cy="7418198"/>
          </a:xfrm>
          <a:prstGeom prst="rect">
            <a:avLst/>
          </a:prstGeom>
        </p:spPr>
      </p:pic>
      <p:sp>
        <p:nvSpPr>
          <p:cNvPr id="23" name="CaixaDeTexto 22">
            <a:extLst>
              <a:ext uri="{FF2B5EF4-FFF2-40B4-BE49-F238E27FC236}">
                <a16:creationId xmlns:a16="http://schemas.microsoft.com/office/drawing/2014/main" id="{E21C15A5-0768-B8FC-B9BC-671B60DCE4E2}"/>
              </a:ext>
            </a:extLst>
          </p:cNvPr>
          <p:cNvSpPr txBox="1"/>
          <p:nvPr/>
        </p:nvSpPr>
        <p:spPr>
          <a:xfrm>
            <a:off x="1619421" y="1088711"/>
            <a:ext cx="7128117" cy="1569660"/>
          </a:xfrm>
          <a:prstGeom prst="rect">
            <a:avLst/>
          </a:prstGeom>
          <a:noFill/>
        </p:spPr>
        <p:txBody>
          <a:bodyPr wrap="square">
            <a:spAutoFit/>
          </a:bodyPr>
          <a:lstStyle/>
          <a:p>
            <a:pPr algn="ctr"/>
            <a:r>
              <a:rPr lang="pt-BR" sz="4800" b="1" dirty="0">
                <a:solidFill>
                  <a:schemeClr val="accent1">
                    <a:lumMod val="50000"/>
                  </a:schemeClr>
                </a:solidFill>
                <a:latin typeface="Arimo" panose="020B0604020202020204" charset="0"/>
                <a:ea typeface="Arimo" panose="020B0604020202020204" charset="0"/>
                <a:cs typeface="Arimo" panose="020B0604020202020204" charset="0"/>
              </a:rPr>
              <a:t>NÃO RECEBIMENTO DAS FÉRIAS</a:t>
            </a:r>
          </a:p>
        </p:txBody>
      </p:sp>
    </p:spTree>
    <p:extLst>
      <p:ext uri="{BB962C8B-B14F-4D97-AF65-F5344CB8AC3E}">
        <p14:creationId xmlns:p14="http://schemas.microsoft.com/office/powerpoint/2010/main" val="3882582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970838"/>
            <a:ext cx="18999170" cy="1316162"/>
            <a:chOff x="0" y="0"/>
            <a:chExt cx="5003897" cy="346643"/>
          </a:xfrm>
        </p:grpSpPr>
        <p:sp>
          <p:nvSpPr>
            <p:cNvPr id="3" name="Freeform 3"/>
            <p:cNvSpPr/>
            <p:nvPr/>
          </p:nvSpPr>
          <p:spPr>
            <a:xfrm>
              <a:off x="0" y="0"/>
              <a:ext cx="5003897" cy="346643"/>
            </a:xfrm>
            <a:custGeom>
              <a:avLst/>
              <a:gdLst/>
              <a:ahLst/>
              <a:cxnLst/>
              <a:rect l="l" t="t" r="r" b="b"/>
              <a:pathLst>
                <a:path w="5003897" h="346643">
                  <a:moveTo>
                    <a:pt x="0" y="0"/>
                  </a:moveTo>
                  <a:lnTo>
                    <a:pt x="5003897" y="0"/>
                  </a:lnTo>
                  <a:lnTo>
                    <a:pt x="5003897" y="346643"/>
                  </a:lnTo>
                  <a:lnTo>
                    <a:pt x="0" y="346643"/>
                  </a:lnTo>
                  <a:close/>
                </a:path>
              </a:pathLst>
            </a:custGeom>
            <a:solidFill>
              <a:srgbClr val="FEB31A"/>
            </a:solidFill>
          </p:spPr>
          <p:txBody>
            <a:bodyPr/>
            <a:lstStyle/>
            <a:p>
              <a:endParaRPr lang="pt-BR"/>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283518" y="126881"/>
            <a:ext cx="2767839" cy="334262"/>
            <a:chOff x="0" y="0"/>
            <a:chExt cx="728978" cy="88036"/>
          </a:xfrm>
        </p:grpSpPr>
        <p:sp>
          <p:nvSpPr>
            <p:cNvPr id="6" name="Freeform 6"/>
            <p:cNvSpPr/>
            <p:nvPr/>
          </p:nvSpPr>
          <p:spPr>
            <a:xfrm>
              <a:off x="0" y="0"/>
              <a:ext cx="728978" cy="88036"/>
            </a:xfrm>
            <a:custGeom>
              <a:avLst/>
              <a:gdLst/>
              <a:ahLst/>
              <a:cxnLst/>
              <a:rect l="l" t="t" r="r" b="b"/>
              <a:pathLst>
                <a:path w="728978" h="88036">
                  <a:moveTo>
                    <a:pt x="0" y="0"/>
                  </a:moveTo>
                  <a:lnTo>
                    <a:pt x="728978" y="0"/>
                  </a:lnTo>
                  <a:lnTo>
                    <a:pt x="728978" y="88036"/>
                  </a:lnTo>
                  <a:lnTo>
                    <a:pt x="0" y="88036"/>
                  </a:lnTo>
                  <a:close/>
                </a:path>
              </a:pathLst>
            </a:custGeom>
            <a:solidFill>
              <a:srgbClr val="FEB31A"/>
            </a:solidFill>
          </p:spPr>
          <p:txBody>
            <a:bodyPr/>
            <a:lstStyle/>
            <a:p>
              <a:endParaRPr lang="pt-BR"/>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0" y="0"/>
            <a:ext cx="396449" cy="10287000"/>
            <a:chOff x="0" y="0"/>
            <a:chExt cx="104415" cy="2709333"/>
          </a:xfrm>
        </p:grpSpPr>
        <p:sp>
          <p:nvSpPr>
            <p:cNvPr id="9" name="Freeform 9"/>
            <p:cNvSpPr/>
            <p:nvPr/>
          </p:nvSpPr>
          <p:spPr>
            <a:xfrm>
              <a:off x="0" y="0"/>
              <a:ext cx="104415" cy="2709333"/>
            </a:xfrm>
            <a:custGeom>
              <a:avLst/>
              <a:gdLst/>
              <a:ahLst/>
              <a:cxnLst/>
              <a:rect l="l" t="t" r="r" b="b"/>
              <a:pathLst>
                <a:path w="104415" h="2709333">
                  <a:moveTo>
                    <a:pt x="0" y="0"/>
                  </a:moveTo>
                  <a:lnTo>
                    <a:pt x="104415" y="0"/>
                  </a:lnTo>
                  <a:lnTo>
                    <a:pt x="104415" y="2709333"/>
                  </a:lnTo>
                  <a:lnTo>
                    <a:pt x="0" y="2709333"/>
                  </a:lnTo>
                  <a:close/>
                </a:path>
              </a:pathLst>
            </a:custGeom>
            <a:solidFill>
              <a:srgbClr val="1D5380"/>
            </a:solidFill>
          </p:spPr>
          <p:txBody>
            <a:bodyPr/>
            <a:lstStyle/>
            <a:p>
              <a:endParaRPr lang="pt-BR"/>
            </a:p>
          </p:txBody>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7891551" y="0"/>
            <a:ext cx="396449" cy="10287000"/>
            <a:chOff x="0" y="0"/>
            <a:chExt cx="104415" cy="2709333"/>
          </a:xfrm>
        </p:grpSpPr>
        <p:sp>
          <p:nvSpPr>
            <p:cNvPr id="12" name="Freeform 12"/>
            <p:cNvSpPr/>
            <p:nvPr/>
          </p:nvSpPr>
          <p:spPr>
            <a:xfrm>
              <a:off x="0" y="0"/>
              <a:ext cx="104415" cy="2709333"/>
            </a:xfrm>
            <a:custGeom>
              <a:avLst/>
              <a:gdLst/>
              <a:ahLst/>
              <a:cxnLst/>
              <a:rect l="l" t="t" r="r" b="b"/>
              <a:pathLst>
                <a:path w="104415" h="2709333">
                  <a:moveTo>
                    <a:pt x="0" y="0"/>
                  </a:moveTo>
                  <a:lnTo>
                    <a:pt x="104415" y="0"/>
                  </a:lnTo>
                  <a:lnTo>
                    <a:pt x="104415" y="2709333"/>
                  </a:lnTo>
                  <a:lnTo>
                    <a:pt x="0" y="2709333"/>
                  </a:lnTo>
                  <a:close/>
                </a:path>
              </a:pathLst>
            </a:custGeom>
            <a:solidFill>
              <a:srgbClr val="1D5380"/>
            </a:solidFill>
          </p:spPr>
          <p:txBody>
            <a:bodyPr/>
            <a:lstStyle/>
            <a:p>
              <a:endParaRPr lang="pt-BR"/>
            </a:p>
          </p:txBody>
        </p:sp>
        <p:sp>
          <p:nvSpPr>
            <p:cNvPr id="13" name="TextBox 1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rot="5400000">
            <a:off x="9017119" y="-9017119"/>
            <a:ext cx="253763" cy="18288000"/>
            <a:chOff x="0" y="0"/>
            <a:chExt cx="66835" cy="4816593"/>
          </a:xfrm>
        </p:grpSpPr>
        <p:sp>
          <p:nvSpPr>
            <p:cNvPr id="15" name="Freeform 15"/>
            <p:cNvSpPr/>
            <p:nvPr/>
          </p:nvSpPr>
          <p:spPr>
            <a:xfrm>
              <a:off x="0" y="0"/>
              <a:ext cx="66835" cy="4816592"/>
            </a:xfrm>
            <a:custGeom>
              <a:avLst/>
              <a:gdLst/>
              <a:ahLst/>
              <a:cxnLst/>
              <a:rect l="l" t="t" r="r" b="b"/>
              <a:pathLst>
                <a:path w="66835" h="4816592">
                  <a:moveTo>
                    <a:pt x="0" y="0"/>
                  </a:moveTo>
                  <a:lnTo>
                    <a:pt x="66835" y="0"/>
                  </a:lnTo>
                  <a:lnTo>
                    <a:pt x="66835" y="4816592"/>
                  </a:lnTo>
                  <a:lnTo>
                    <a:pt x="0" y="4816592"/>
                  </a:lnTo>
                  <a:close/>
                </a:path>
              </a:pathLst>
            </a:custGeom>
            <a:solidFill>
              <a:srgbClr val="1D5380"/>
            </a:solidFill>
          </p:spPr>
          <p:txBody>
            <a:bodyPr/>
            <a:lstStyle/>
            <a:p>
              <a:endParaRPr lang="pt-BR"/>
            </a:p>
          </p:txBody>
        </p:sp>
        <p:sp>
          <p:nvSpPr>
            <p:cNvPr id="16" name="TextBox 1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5400000">
            <a:off x="8997081" y="1036157"/>
            <a:ext cx="293839" cy="18288000"/>
            <a:chOff x="0" y="0"/>
            <a:chExt cx="77390" cy="4816593"/>
          </a:xfrm>
        </p:grpSpPr>
        <p:sp>
          <p:nvSpPr>
            <p:cNvPr id="18" name="Freeform 18"/>
            <p:cNvSpPr/>
            <p:nvPr/>
          </p:nvSpPr>
          <p:spPr>
            <a:xfrm>
              <a:off x="0" y="0"/>
              <a:ext cx="77390" cy="4816592"/>
            </a:xfrm>
            <a:custGeom>
              <a:avLst/>
              <a:gdLst/>
              <a:ahLst/>
              <a:cxnLst/>
              <a:rect l="l" t="t" r="r" b="b"/>
              <a:pathLst>
                <a:path w="77390" h="4816592">
                  <a:moveTo>
                    <a:pt x="0" y="0"/>
                  </a:moveTo>
                  <a:lnTo>
                    <a:pt x="77390" y="0"/>
                  </a:lnTo>
                  <a:lnTo>
                    <a:pt x="77390" y="4816592"/>
                  </a:lnTo>
                  <a:lnTo>
                    <a:pt x="0" y="4816592"/>
                  </a:lnTo>
                  <a:close/>
                </a:path>
              </a:pathLst>
            </a:custGeom>
            <a:solidFill>
              <a:srgbClr val="1D5380"/>
            </a:solidFill>
          </p:spPr>
          <p:txBody>
            <a:bodyPr/>
            <a:lstStyle/>
            <a:p>
              <a:endParaRPr lang="pt-BR"/>
            </a:p>
          </p:txBody>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6" name="TextBox 26"/>
          <p:cNvSpPr txBox="1"/>
          <p:nvPr/>
        </p:nvSpPr>
        <p:spPr>
          <a:xfrm>
            <a:off x="11927026" y="9052059"/>
            <a:ext cx="5284329" cy="906071"/>
          </a:xfrm>
          <a:prstGeom prst="rect">
            <a:avLst/>
          </a:prstGeom>
        </p:spPr>
        <p:txBody>
          <a:bodyPr lIns="0" tIns="0" rIns="0" bIns="0" rtlCol="0" anchor="t">
            <a:spAutoFit/>
          </a:bodyPr>
          <a:lstStyle/>
          <a:p>
            <a:pPr algn="ctr">
              <a:lnSpc>
                <a:spcPts val="7279"/>
              </a:lnSpc>
            </a:pPr>
            <a:r>
              <a:rPr lang="en-US" sz="5199">
                <a:solidFill>
                  <a:srgbClr val="FFFFFF"/>
                </a:solidFill>
                <a:latin typeface="Arimo"/>
              </a:rPr>
              <a:t>#vempra</a:t>
            </a:r>
            <a:r>
              <a:rPr lang="en-US" sz="5199">
                <a:solidFill>
                  <a:srgbClr val="FFFFFF"/>
                </a:solidFill>
                <a:latin typeface="Arimo Bold"/>
              </a:rPr>
              <a:t>FaSouza</a:t>
            </a:r>
          </a:p>
        </p:txBody>
      </p:sp>
      <p:sp>
        <p:nvSpPr>
          <p:cNvPr id="21" name="CaixaDeTexto 20">
            <a:extLst>
              <a:ext uri="{FF2B5EF4-FFF2-40B4-BE49-F238E27FC236}">
                <a16:creationId xmlns:a16="http://schemas.microsoft.com/office/drawing/2014/main" id="{5A70CFA5-70ED-99B3-7DCB-0B88FA3A8AE6}"/>
              </a:ext>
            </a:extLst>
          </p:cNvPr>
          <p:cNvSpPr txBox="1"/>
          <p:nvPr/>
        </p:nvSpPr>
        <p:spPr>
          <a:xfrm>
            <a:off x="941684" y="858883"/>
            <a:ext cx="16404632" cy="7540526"/>
          </a:xfrm>
          <a:prstGeom prst="rect">
            <a:avLst/>
          </a:prstGeom>
          <a:noFill/>
        </p:spPr>
        <p:txBody>
          <a:bodyPr wrap="square" rtlCol="0">
            <a:spAutoFit/>
          </a:bodyPr>
          <a:lstStyle/>
          <a:p>
            <a:r>
              <a:rPr lang="pt-BR" sz="4400" b="1" dirty="0">
                <a:solidFill>
                  <a:schemeClr val="accent1">
                    <a:lumMod val="50000"/>
                  </a:schemeClr>
                </a:solidFill>
                <a:latin typeface="Arimo" panose="020B0604020202020204" charset="0"/>
                <a:ea typeface="Arimo" panose="020B0604020202020204" charset="0"/>
                <a:cs typeface="Arimo" panose="020B0604020202020204" charset="0"/>
              </a:rPr>
              <a:t>FÉRIAS VENCIDAS: IMPLICAÇÕES LEGAIS</a:t>
            </a:r>
          </a:p>
          <a:p>
            <a:endParaRPr lang="pt-BR" sz="4400" dirty="0">
              <a:solidFill>
                <a:schemeClr val="accent1">
                  <a:lumMod val="50000"/>
                </a:schemeClr>
              </a:solidFill>
              <a:latin typeface="Arimo" panose="020B0604020202020204" charset="0"/>
              <a:ea typeface="Arimo" panose="020B0604020202020204" charset="0"/>
              <a:cs typeface="Arimo" panose="020B0604020202020204" charset="0"/>
            </a:endParaRPr>
          </a:p>
          <a:p>
            <a:pPr algn="just"/>
            <a:r>
              <a:rPr lang="pt-BR" sz="3600" dirty="0">
                <a:solidFill>
                  <a:schemeClr val="accent1">
                    <a:lumMod val="50000"/>
                  </a:schemeClr>
                </a:solidFill>
                <a:latin typeface="Arimo" panose="020B0604020202020204" charset="0"/>
                <a:ea typeface="Arimo" panose="020B0604020202020204" charset="0"/>
                <a:cs typeface="Arimo" panose="020B0604020202020204" charset="0"/>
              </a:rPr>
              <a:t>Ilegalidade de férias vencidas – Acúmulo de férias, conhecidas como férias vencidas é considerado ilegal.</a:t>
            </a:r>
          </a:p>
          <a:p>
            <a:pPr algn="just"/>
            <a:endParaRPr lang="pt-BR" sz="3600" dirty="0">
              <a:solidFill>
                <a:schemeClr val="accent1">
                  <a:lumMod val="50000"/>
                </a:schemeClr>
              </a:solidFill>
              <a:latin typeface="Arimo" panose="020B0604020202020204" charset="0"/>
              <a:ea typeface="Arimo" panose="020B0604020202020204" charset="0"/>
              <a:cs typeface="Arimo" panose="020B0604020202020204" charset="0"/>
            </a:endParaRPr>
          </a:p>
          <a:p>
            <a:pPr algn="just"/>
            <a:r>
              <a:rPr lang="pt-BR" sz="3600" dirty="0">
                <a:solidFill>
                  <a:schemeClr val="accent1">
                    <a:lumMod val="50000"/>
                  </a:schemeClr>
                </a:solidFill>
                <a:latin typeface="Arimo" panose="020B0604020202020204" charset="0"/>
                <a:ea typeface="Arimo" panose="020B0604020202020204" charset="0"/>
                <a:cs typeface="Arimo" panose="020B0604020202020204" charset="0"/>
              </a:rPr>
              <a:t>Obrigação do empregador – Empregador deve pagar o valor das férias em dobro e conceder o período de descanso ao colaborador.</a:t>
            </a:r>
          </a:p>
          <a:p>
            <a:pPr algn="just"/>
            <a:endParaRPr lang="pt-BR" sz="3600" dirty="0">
              <a:solidFill>
                <a:schemeClr val="accent1">
                  <a:lumMod val="50000"/>
                </a:schemeClr>
              </a:solidFill>
              <a:latin typeface="Arimo" panose="020B0604020202020204" charset="0"/>
              <a:ea typeface="Arimo" panose="020B0604020202020204" charset="0"/>
              <a:cs typeface="Arimo" panose="020B0604020202020204" charset="0"/>
            </a:endParaRPr>
          </a:p>
          <a:p>
            <a:pPr algn="just"/>
            <a:r>
              <a:rPr lang="pt-BR" sz="3600" dirty="0">
                <a:solidFill>
                  <a:schemeClr val="accent1">
                    <a:lumMod val="50000"/>
                  </a:schemeClr>
                </a:solidFill>
                <a:latin typeface="Arimo" panose="020B0604020202020204" charset="0"/>
                <a:ea typeface="Arimo" panose="020B0604020202020204" charset="0"/>
                <a:cs typeface="Arimo" panose="020B0604020202020204" charset="0"/>
              </a:rPr>
              <a:t>Consequência do não pagamento – multas substanciais, intervenções e até mesmo a interdição da empresa podem ocorrer.</a:t>
            </a:r>
          </a:p>
          <a:p>
            <a:pPr algn="just"/>
            <a:endParaRPr lang="pt-BR" sz="3600" dirty="0">
              <a:solidFill>
                <a:schemeClr val="accent1">
                  <a:lumMod val="50000"/>
                </a:schemeClr>
              </a:solidFill>
              <a:latin typeface="Arimo" panose="020B0604020202020204" charset="0"/>
              <a:ea typeface="Arimo" panose="020B0604020202020204" charset="0"/>
              <a:cs typeface="Arimo" panose="020B0604020202020204" charset="0"/>
            </a:endParaRPr>
          </a:p>
          <a:p>
            <a:pPr algn="just"/>
            <a:r>
              <a:rPr lang="pt-BR" sz="3600" dirty="0">
                <a:solidFill>
                  <a:schemeClr val="accent1">
                    <a:lumMod val="50000"/>
                  </a:schemeClr>
                </a:solidFill>
                <a:latin typeface="Arimo" panose="020B0604020202020204" charset="0"/>
                <a:ea typeface="Arimo" panose="020B0604020202020204" charset="0"/>
                <a:cs typeface="Arimo" panose="020B0604020202020204" charset="0"/>
              </a:rPr>
              <a:t>Importância da conformidade – observar as normas trabalhistas é crucial para evitar penalidades legais e garantir um ambiente de trabalho saudável.</a:t>
            </a:r>
          </a:p>
        </p:txBody>
      </p:sp>
    </p:spTree>
    <p:extLst>
      <p:ext uri="{BB962C8B-B14F-4D97-AF65-F5344CB8AC3E}">
        <p14:creationId xmlns:p14="http://schemas.microsoft.com/office/powerpoint/2010/main" val="4231685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970838"/>
            <a:ext cx="18999170" cy="1316162"/>
            <a:chOff x="0" y="0"/>
            <a:chExt cx="5003897" cy="346643"/>
          </a:xfrm>
        </p:grpSpPr>
        <p:sp>
          <p:nvSpPr>
            <p:cNvPr id="3" name="Freeform 3"/>
            <p:cNvSpPr/>
            <p:nvPr/>
          </p:nvSpPr>
          <p:spPr>
            <a:xfrm>
              <a:off x="0" y="0"/>
              <a:ext cx="5003897" cy="346643"/>
            </a:xfrm>
            <a:custGeom>
              <a:avLst/>
              <a:gdLst/>
              <a:ahLst/>
              <a:cxnLst/>
              <a:rect l="l" t="t" r="r" b="b"/>
              <a:pathLst>
                <a:path w="5003897" h="346643">
                  <a:moveTo>
                    <a:pt x="0" y="0"/>
                  </a:moveTo>
                  <a:lnTo>
                    <a:pt x="5003897" y="0"/>
                  </a:lnTo>
                  <a:lnTo>
                    <a:pt x="5003897" y="346643"/>
                  </a:lnTo>
                  <a:lnTo>
                    <a:pt x="0" y="346643"/>
                  </a:lnTo>
                  <a:close/>
                </a:path>
              </a:pathLst>
            </a:custGeom>
            <a:solidFill>
              <a:srgbClr val="FEB31A"/>
            </a:solidFill>
          </p:spPr>
          <p:txBody>
            <a:bodyPr/>
            <a:lstStyle/>
            <a:p>
              <a:endParaRPr lang="pt-BR"/>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283518" y="126881"/>
            <a:ext cx="2767839" cy="334262"/>
            <a:chOff x="0" y="0"/>
            <a:chExt cx="728978" cy="88036"/>
          </a:xfrm>
        </p:grpSpPr>
        <p:sp>
          <p:nvSpPr>
            <p:cNvPr id="6" name="Freeform 6"/>
            <p:cNvSpPr/>
            <p:nvPr/>
          </p:nvSpPr>
          <p:spPr>
            <a:xfrm>
              <a:off x="0" y="0"/>
              <a:ext cx="728978" cy="88036"/>
            </a:xfrm>
            <a:custGeom>
              <a:avLst/>
              <a:gdLst/>
              <a:ahLst/>
              <a:cxnLst/>
              <a:rect l="l" t="t" r="r" b="b"/>
              <a:pathLst>
                <a:path w="728978" h="88036">
                  <a:moveTo>
                    <a:pt x="0" y="0"/>
                  </a:moveTo>
                  <a:lnTo>
                    <a:pt x="728978" y="0"/>
                  </a:lnTo>
                  <a:lnTo>
                    <a:pt x="728978" y="88036"/>
                  </a:lnTo>
                  <a:lnTo>
                    <a:pt x="0" y="88036"/>
                  </a:lnTo>
                  <a:close/>
                </a:path>
              </a:pathLst>
            </a:custGeom>
            <a:solidFill>
              <a:srgbClr val="FEB31A"/>
            </a:solidFill>
          </p:spPr>
          <p:txBody>
            <a:bodyPr/>
            <a:lstStyle/>
            <a:p>
              <a:endParaRPr lang="pt-BR"/>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0" y="0"/>
            <a:ext cx="396449" cy="10287000"/>
            <a:chOff x="0" y="0"/>
            <a:chExt cx="104415" cy="2709333"/>
          </a:xfrm>
        </p:grpSpPr>
        <p:sp>
          <p:nvSpPr>
            <p:cNvPr id="9" name="Freeform 9"/>
            <p:cNvSpPr/>
            <p:nvPr/>
          </p:nvSpPr>
          <p:spPr>
            <a:xfrm>
              <a:off x="0" y="0"/>
              <a:ext cx="104415" cy="2709333"/>
            </a:xfrm>
            <a:custGeom>
              <a:avLst/>
              <a:gdLst/>
              <a:ahLst/>
              <a:cxnLst/>
              <a:rect l="l" t="t" r="r" b="b"/>
              <a:pathLst>
                <a:path w="104415" h="2709333">
                  <a:moveTo>
                    <a:pt x="0" y="0"/>
                  </a:moveTo>
                  <a:lnTo>
                    <a:pt x="104415" y="0"/>
                  </a:lnTo>
                  <a:lnTo>
                    <a:pt x="104415" y="2709333"/>
                  </a:lnTo>
                  <a:lnTo>
                    <a:pt x="0" y="2709333"/>
                  </a:lnTo>
                  <a:close/>
                </a:path>
              </a:pathLst>
            </a:custGeom>
            <a:solidFill>
              <a:srgbClr val="1D5380"/>
            </a:solidFill>
          </p:spPr>
          <p:txBody>
            <a:bodyPr/>
            <a:lstStyle/>
            <a:p>
              <a:endParaRPr lang="pt-BR"/>
            </a:p>
          </p:txBody>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7891551" y="0"/>
            <a:ext cx="396449" cy="10287000"/>
            <a:chOff x="0" y="0"/>
            <a:chExt cx="104415" cy="2709333"/>
          </a:xfrm>
        </p:grpSpPr>
        <p:sp>
          <p:nvSpPr>
            <p:cNvPr id="12" name="Freeform 12"/>
            <p:cNvSpPr/>
            <p:nvPr/>
          </p:nvSpPr>
          <p:spPr>
            <a:xfrm>
              <a:off x="0" y="0"/>
              <a:ext cx="104415" cy="2709333"/>
            </a:xfrm>
            <a:custGeom>
              <a:avLst/>
              <a:gdLst/>
              <a:ahLst/>
              <a:cxnLst/>
              <a:rect l="l" t="t" r="r" b="b"/>
              <a:pathLst>
                <a:path w="104415" h="2709333">
                  <a:moveTo>
                    <a:pt x="0" y="0"/>
                  </a:moveTo>
                  <a:lnTo>
                    <a:pt x="104415" y="0"/>
                  </a:lnTo>
                  <a:lnTo>
                    <a:pt x="104415" y="2709333"/>
                  </a:lnTo>
                  <a:lnTo>
                    <a:pt x="0" y="2709333"/>
                  </a:lnTo>
                  <a:close/>
                </a:path>
              </a:pathLst>
            </a:custGeom>
            <a:solidFill>
              <a:srgbClr val="1D5380"/>
            </a:solidFill>
          </p:spPr>
          <p:txBody>
            <a:bodyPr/>
            <a:lstStyle/>
            <a:p>
              <a:endParaRPr lang="pt-BR"/>
            </a:p>
          </p:txBody>
        </p:sp>
        <p:sp>
          <p:nvSpPr>
            <p:cNvPr id="13" name="TextBox 1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rot="5400000">
            <a:off x="9017119" y="-9017119"/>
            <a:ext cx="253763" cy="18288000"/>
            <a:chOff x="0" y="0"/>
            <a:chExt cx="66835" cy="4816593"/>
          </a:xfrm>
        </p:grpSpPr>
        <p:sp>
          <p:nvSpPr>
            <p:cNvPr id="15" name="Freeform 15"/>
            <p:cNvSpPr/>
            <p:nvPr/>
          </p:nvSpPr>
          <p:spPr>
            <a:xfrm>
              <a:off x="0" y="0"/>
              <a:ext cx="66835" cy="4816592"/>
            </a:xfrm>
            <a:custGeom>
              <a:avLst/>
              <a:gdLst/>
              <a:ahLst/>
              <a:cxnLst/>
              <a:rect l="l" t="t" r="r" b="b"/>
              <a:pathLst>
                <a:path w="66835" h="4816592">
                  <a:moveTo>
                    <a:pt x="0" y="0"/>
                  </a:moveTo>
                  <a:lnTo>
                    <a:pt x="66835" y="0"/>
                  </a:lnTo>
                  <a:lnTo>
                    <a:pt x="66835" y="4816592"/>
                  </a:lnTo>
                  <a:lnTo>
                    <a:pt x="0" y="4816592"/>
                  </a:lnTo>
                  <a:close/>
                </a:path>
              </a:pathLst>
            </a:custGeom>
            <a:solidFill>
              <a:srgbClr val="1D5380"/>
            </a:solidFill>
          </p:spPr>
          <p:txBody>
            <a:bodyPr/>
            <a:lstStyle/>
            <a:p>
              <a:endParaRPr lang="pt-BR"/>
            </a:p>
          </p:txBody>
        </p:sp>
        <p:sp>
          <p:nvSpPr>
            <p:cNvPr id="16" name="TextBox 1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5400000">
            <a:off x="8997081" y="1036157"/>
            <a:ext cx="293839" cy="18288000"/>
            <a:chOff x="0" y="0"/>
            <a:chExt cx="77390" cy="4816593"/>
          </a:xfrm>
        </p:grpSpPr>
        <p:sp>
          <p:nvSpPr>
            <p:cNvPr id="18" name="Freeform 18"/>
            <p:cNvSpPr/>
            <p:nvPr/>
          </p:nvSpPr>
          <p:spPr>
            <a:xfrm>
              <a:off x="0" y="0"/>
              <a:ext cx="77390" cy="4816592"/>
            </a:xfrm>
            <a:custGeom>
              <a:avLst/>
              <a:gdLst/>
              <a:ahLst/>
              <a:cxnLst/>
              <a:rect l="l" t="t" r="r" b="b"/>
              <a:pathLst>
                <a:path w="77390" h="4816592">
                  <a:moveTo>
                    <a:pt x="0" y="0"/>
                  </a:moveTo>
                  <a:lnTo>
                    <a:pt x="77390" y="0"/>
                  </a:lnTo>
                  <a:lnTo>
                    <a:pt x="77390" y="4816592"/>
                  </a:lnTo>
                  <a:lnTo>
                    <a:pt x="0" y="4816592"/>
                  </a:lnTo>
                  <a:close/>
                </a:path>
              </a:pathLst>
            </a:custGeom>
            <a:solidFill>
              <a:srgbClr val="1D5380"/>
            </a:solidFill>
          </p:spPr>
          <p:txBody>
            <a:bodyPr/>
            <a:lstStyle/>
            <a:p>
              <a:endParaRPr lang="pt-BR"/>
            </a:p>
          </p:txBody>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6" name="TextBox 26"/>
          <p:cNvSpPr txBox="1"/>
          <p:nvPr/>
        </p:nvSpPr>
        <p:spPr>
          <a:xfrm>
            <a:off x="11927026" y="9052059"/>
            <a:ext cx="5284329" cy="906071"/>
          </a:xfrm>
          <a:prstGeom prst="rect">
            <a:avLst/>
          </a:prstGeom>
        </p:spPr>
        <p:txBody>
          <a:bodyPr lIns="0" tIns="0" rIns="0" bIns="0" rtlCol="0" anchor="t">
            <a:spAutoFit/>
          </a:bodyPr>
          <a:lstStyle/>
          <a:p>
            <a:pPr algn="ctr">
              <a:lnSpc>
                <a:spcPts val="7279"/>
              </a:lnSpc>
            </a:pPr>
            <a:r>
              <a:rPr lang="en-US" sz="5199">
                <a:solidFill>
                  <a:srgbClr val="FFFFFF"/>
                </a:solidFill>
                <a:latin typeface="Arimo"/>
              </a:rPr>
              <a:t>#vempra</a:t>
            </a:r>
            <a:r>
              <a:rPr lang="en-US" sz="5199">
                <a:solidFill>
                  <a:srgbClr val="FFFFFF"/>
                </a:solidFill>
                <a:latin typeface="Arimo Bold"/>
              </a:rPr>
              <a:t>FaSouza</a:t>
            </a:r>
          </a:p>
        </p:txBody>
      </p:sp>
      <p:sp>
        <p:nvSpPr>
          <p:cNvPr id="21" name="CaixaDeTexto 20">
            <a:extLst>
              <a:ext uri="{FF2B5EF4-FFF2-40B4-BE49-F238E27FC236}">
                <a16:creationId xmlns:a16="http://schemas.microsoft.com/office/drawing/2014/main" id="{5A70CFA5-70ED-99B3-7DCB-0B88FA3A8AE6}"/>
              </a:ext>
            </a:extLst>
          </p:cNvPr>
          <p:cNvSpPr txBox="1"/>
          <p:nvPr/>
        </p:nvSpPr>
        <p:spPr>
          <a:xfrm>
            <a:off x="941684" y="858883"/>
            <a:ext cx="16404632" cy="7540526"/>
          </a:xfrm>
          <a:prstGeom prst="rect">
            <a:avLst/>
          </a:prstGeom>
          <a:noFill/>
        </p:spPr>
        <p:txBody>
          <a:bodyPr wrap="square" rtlCol="0">
            <a:spAutoFit/>
          </a:bodyPr>
          <a:lstStyle/>
          <a:p>
            <a:r>
              <a:rPr lang="pt-BR" sz="4400" b="1" dirty="0">
                <a:solidFill>
                  <a:schemeClr val="accent1">
                    <a:lumMod val="50000"/>
                  </a:schemeClr>
                </a:solidFill>
                <a:latin typeface="Arimo" panose="020B0604020202020204" charset="0"/>
                <a:ea typeface="Arimo" panose="020B0604020202020204" charset="0"/>
                <a:cs typeface="Arimo" panose="020B0604020202020204" charset="0"/>
              </a:rPr>
              <a:t>FÉRIAS VENCIDAS: IMPLICAÇÕES LEGAIS</a:t>
            </a:r>
          </a:p>
          <a:p>
            <a:endParaRPr lang="pt-BR" sz="4400" dirty="0">
              <a:solidFill>
                <a:schemeClr val="accent1">
                  <a:lumMod val="50000"/>
                </a:schemeClr>
              </a:solidFill>
              <a:latin typeface="Arimo" panose="020B0604020202020204" charset="0"/>
              <a:ea typeface="Arimo" panose="020B0604020202020204" charset="0"/>
              <a:cs typeface="Arimo" panose="020B0604020202020204" charset="0"/>
            </a:endParaRPr>
          </a:p>
          <a:p>
            <a:pPr algn="just"/>
            <a:r>
              <a:rPr lang="pt-BR" sz="3600" dirty="0">
                <a:solidFill>
                  <a:schemeClr val="accent1">
                    <a:lumMod val="50000"/>
                  </a:schemeClr>
                </a:solidFill>
                <a:latin typeface="Arimo" panose="020B0604020202020204" charset="0"/>
                <a:ea typeface="Arimo" panose="020B0604020202020204" charset="0"/>
                <a:cs typeface="Arimo" panose="020B0604020202020204" charset="0"/>
              </a:rPr>
              <a:t>Ilegalidade de férias vencidas – Acúmulo de férias, conhecidas como férias vencidas é considerado ilegal.</a:t>
            </a:r>
          </a:p>
          <a:p>
            <a:pPr algn="just"/>
            <a:endParaRPr lang="pt-BR" sz="3600" dirty="0">
              <a:solidFill>
                <a:schemeClr val="accent1">
                  <a:lumMod val="50000"/>
                </a:schemeClr>
              </a:solidFill>
              <a:latin typeface="Arimo" panose="020B0604020202020204" charset="0"/>
              <a:ea typeface="Arimo" panose="020B0604020202020204" charset="0"/>
              <a:cs typeface="Arimo" panose="020B0604020202020204" charset="0"/>
            </a:endParaRPr>
          </a:p>
          <a:p>
            <a:pPr algn="just"/>
            <a:r>
              <a:rPr lang="pt-BR" sz="3600" dirty="0">
                <a:solidFill>
                  <a:schemeClr val="accent1">
                    <a:lumMod val="50000"/>
                  </a:schemeClr>
                </a:solidFill>
                <a:latin typeface="Arimo" panose="020B0604020202020204" charset="0"/>
                <a:ea typeface="Arimo" panose="020B0604020202020204" charset="0"/>
                <a:cs typeface="Arimo" panose="020B0604020202020204" charset="0"/>
              </a:rPr>
              <a:t>Obrigação do empregador – Empregador deve pagar o valor das férias em dobro e conceder o período de descanso ao colaborador.</a:t>
            </a:r>
          </a:p>
          <a:p>
            <a:pPr algn="just"/>
            <a:endParaRPr lang="pt-BR" sz="3600" dirty="0">
              <a:solidFill>
                <a:schemeClr val="accent1">
                  <a:lumMod val="50000"/>
                </a:schemeClr>
              </a:solidFill>
              <a:latin typeface="Arimo" panose="020B0604020202020204" charset="0"/>
              <a:ea typeface="Arimo" panose="020B0604020202020204" charset="0"/>
              <a:cs typeface="Arimo" panose="020B0604020202020204" charset="0"/>
            </a:endParaRPr>
          </a:p>
          <a:p>
            <a:pPr algn="just"/>
            <a:r>
              <a:rPr lang="pt-BR" sz="3600" dirty="0">
                <a:solidFill>
                  <a:schemeClr val="accent1">
                    <a:lumMod val="50000"/>
                  </a:schemeClr>
                </a:solidFill>
                <a:latin typeface="Arimo" panose="020B0604020202020204" charset="0"/>
                <a:ea typeface="Arimo" panose="020B0604020202020204" charset="0"/>
                <a:cs typeface="Arimo" panose="020B0604020202020204" charset="0"/>
              </a:rPr>
              <a:t>Consequência do não pagamento – multas substanciais, intervenções e até mesmo a interdição da empresa podem ocorrer.</a:t>
            </a:r>
          </a:p>
          <a:p>
            <a:pPr algn="just"/>
            <a:endParaRPr lang="pt-BR" sz="3600" dirty="0">
              <a:solidFill>
                <a:schemeClr val="accent1">
                  <a:lumMod val="50000"/>
                </a:schemeClr>
              </a:solidFill>
              <a:latin typeface="Arimo" panose="020B0604020202020204" charset="0"/>
              <a:ea typeface="Arimo" panose="020B0604020202020204" charset="0"/>
              <a:cs typeface="Arimo" panose="020B0604020202020204" charset="0"/>
            </a:endParaRPr>
          </a:p>
          <a:p>
            <a:pPr algn="just"/>
            <a:r>
              <a:rPr lang="pt-BR" sz="3600" dirty="0">
                <a:solidFill>
                  <a:schemeClr val="accent1">
                    <a:lumMod val="50000"/>
                  </a:schemeClr>
                </a:solidFill>
                <a:latin typeface="Arimo" panose="020B0604020202020204" charset="0"/>
                <a:ea typeface="Arimo" panose="020B0604020202020204" charset="0"/>
                <a:cs typeface="Arimo" panose="020B0604020202020204" charset="0"/>
              </a:rPr>
              <a:t>Importância da conformidade – observar as normas trabalhistas é crucial para evitar penalidades legais e garantir um ambiente de trabalho saudável.</a:t>
            </a:r>
          </a:p>
        </p:txBody>
      </p:sp>
    </p:spTree>
    <p:extLst>
      <p:ext uri="{BB962C8B-B14F-4D97-AF65-F5344CB8AC3E}">
        <p14:creationId xmlns:p14="http://schemas.microsoft.com/office/powerpoint/2010/main" val="3040809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22" b="-122"/>
            </a:stretch>
          </a:blipFill>
        </p:spPr>
        <p:txBody>
          <a:bodyPr/>
          <a:lstStyle/>
          <a:p>
            <a:endParaRPr lang="pt-BR"/>
          </a:p>
        </p:txBody>
      </p:sp>
      <p:grpSp>
        <p:nvGrpSpPr>
          <p:cNvPr id="3" name="Group 3"/>
          <p:cNvGrpSpPr/>
          <p:nvPr/>
        </p:nvGrpSpPr>
        <p:grpSpPr>
          <a:xfrm>
            <a:off x="4302461" y="7144042"/>
            <a:ext cx="9683078" cy="962745"/>
            <a:chOff x="0" y="0"/>
            <a:chExt cx="12910771" cy="1283660"/>
          </a:xfrm>
        </p:grpSpPr>
        <p:sp>
          <p:nvSpPr>
            <p:cNvPr id="4" name="Freeform 4"/>
            <p:cNvSpPr/>
            <p:nvPr/>
          </p:nvSpPr>
          <p:spPr>
            <a:xfrm>
              <a:off x="339272" y="0"/>
              <a:ext cx="1011767" cy="1011767"/>
            </a:xfrm>
            <a:custGeom>
              <a:avLst/>
              <a:gdLst/>
              <a:ahLst/>
              <a:cxnLst/>
              <a:rect l="l" t="t" r="r" b="b"/>
              <a:pathLst>
                <a:path w="1011767" h="1011767">
                  <a:moveTo>
                    <a:pt x="0" y="0"/>
                  </a:moveTo>
                  <a:lnTo>
                    <a:pt x="1011767" y="0"/>
                  </a:lnTo>
                  <a:lnTo>
                    <a:pt x="1011767" y="1011767"/>
                  </a:lnTo>
                  <a:lnTo>
                    <a:pt x="0" y="101176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t-BR"/>
            </a:p>
          </p:txBody>
        </p:sp>
        <p:sp>
          <p:nvSpPr>
            <p:cNvPr id="5" name="TextBox 5"/>
            <p:cNvSpPr txBox="1"/>
            <p:nvPr/>
          </p:nvSpPr>
          <p:spPr>
            <a:xfrm>
              <a:off x="0" y="-304800"/>
              <a:ext cx="12910771" cy="1588460"/>
            </a:xfrm>
            <a:prstGeom prst="rect">
              <a:avLst/>
            </a:prstGeom>
          </p:spPr>
          <p:txBody>
            <a:bodyPr lIns="0" tIns="0" rIns="0" bIns="0" rtlCol="0" anchor="t">
              <a:spAutoFit/>
            </a:bodyPr>
            <a:lstStyle/>
            <a:p>
              <a:pPr algn="ctr">
                <a:lnSpc>
                  <a:spcPts val="8885"/>
                </a:lnSpc>
              </a:pPr>
              <a:r>
                <a:rPr lang="en-US" sz="6346" spc="63">
                  <a:solidFill>
                    <a:srgbClr val="0277B5"/>
                  </a:solidFill>
                  <a:latin typeface="Cooper Hewitt Bold"/>
                </a:rPr>
                <a:t> Dennys Salomão Hid</a:t>
              </a:r>
            </a:p>
          </p:txBody>
        </p:sp>
      </p:grpSp>
      <p:sp>
        <p:nvSpPr>
          <p:cNvPr id="6" name="TextBox 6"/>
          <p:cNvSpPr txBox="1"/>
          <p:nvPr/>
        </p:nvSpPr>
        <p:spPr>
          <a:xfrm>
            <a:off x="2326367" y="1933848"/>
            <a:ext cx="13700223" cy="4943661"/>
          </a:xfrm>
          <a:prstGeom prst="rect">
            <a:avLst/>
          </a:prstGeom>
        </p:spPr>
        <p:txBody>
          <a:bodyPr lIns="0" tIns="0" rIns="0" bIns="0" rtlCol="0" anchor="t">
            <a:spAutoFit/>
          </a:bodyPr>
          <a:lstStyle/>
          <a:p>
            <a:pPr algn="ctr">
              <a:lnSpc>
                <a:spcPts val="18600"/>
              </a:lnSpc>
            </a:pPr>
            <a:r>
              <a:rPr lang="en-US" sz="20000" dirty="0">
                <a:solidFill>
                  <a:srgbClr val="0D5388"/>
                </a:solidFill>
                <a:latin typeface="Selima"/>
              </a:rPr>
              <a:t>Boas </a:t>
            </a:r>
            <a:r>
              <a:rPr lang="en-US" sz="20000" dirty="0" err="1">
                <a:solidFill>
                  <a:srgbClr val="0D5388"/>
                </a:solidFill>
                <a:latin typeface="Selima"/>
              </a:rPr>
              <a:t>férias</a:t>
            </a:r>
            <a:r>
              <a:rPr lang="en-US" sz="20000" dirty="0">
                <a:solidFill>
                  <a:srgbClr val="0D5388"/>
                </a:solidFill>
                <a:latin typeface="Selima"/>
              </a:rPr>
              <a:t> &amp; </a:t>
            </a:r>
            <a:r>
              <a:rPr lang="en-US" sz="20000" dirty="0" err="1">
                <a:solidFill>
                  <a:srgbClr val="0D5388"/>
                </a:solidFill>
                <a:latin typeface="Selima"/>
              </a:rPr>
              <a:t>Obrigado</a:t>
            </a:r>
            <a:r>
              <a:rPr lang="en-US" sz="20000" dirty="0">
                <a:solidFill>
                  <a:srgbClr val="0D5388"/>
                </a:solidFill>
                <a:latin typeface="Selima"/>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970838"/>
            <a:ext cx="18999170" cy="1316162"/>
            <a:chOff x="0" y="0"/>
            <a:chExt cx="5003897" cy="346643"/>
          </a:xfrm>
        </p:grpSpPr>
        <p:sp>
          <p:nvSpPr>
            <p:cNvPr id="3" name="Freeform 3"/>
            <p:cNvSpPr/>
            <p:nvPr/>
          </p:nvSpPr>
          <p:spPr>
            <a:xfrm>
              <a:off x="0" y="0"/>
              <a:ext cx="5003897" cy="346643"/>
            </a:xfrm>
            <a:custGeom>
              <a:avLst/>
              <a:gdLst/>
              <a:ahLst/>
              <a:cxnLst/>
              <a:rect l="l" t="t" r="r" b="b"/>
              <a:pathLst>
                <a:path w="5003897" h="346643">
                  <a:moveTo>
                    <a:pt x="0" y="0"/>
                  </a:moveTo>
                  <a:lnTo>
                    <a:pt x="5003897" y="0"/>
                  </a:lnTo>
                  <a:lnTo>
                    <a:pt x="5003897" y="346643"/>
                  </a:lnTo>
                  <a:lnTo>
                    <a:pt x="0" y="346643"/>
                  </a:lnTo>
                  <a:close/>
                </a:path>
              </a:pathLst>
            </a:custGeom>
            <a:solidFill>
              <a:srgbClr val="FEB31A"/>
            </a:solidFill>
          </p:spPr>
          <p:txBody>
            <a:bodyPr/>
            <a:lstStyle/>
            <a:p>
              <a:endParaRPr lang="pt-BR"/>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283518" y="126881"/>
            <a:ext cx="2767839" cy="334262"/>
            <a:chOff x="0" y="0"/>
            <a:chExt cx="728978" cy="88036"/>
          </a:xfrm>
        </p:grpSpPr>
        <p:sp>
          <p:nvSpPr>
            <p:cNvPr id="6" name="Freeform 6"/>
            <p:cNvSpPr/>
            <p:nvPr/>
          </p:nvSpPr>
          <p:spPr>
            <a:xfrm>
              <a:off x="0" y="0"/>
              <a:ext cx="728978" cy="88036"/>
            </a:xfrm>
            <a:custGeom>
              <a:avLst/>
              <a:gdLst/>
              <a:ahLst/>
              <a:cxnLst/>
              <a:rect l="l" t="t" r="r" b="b"/>
              <a:pathLst>
                <a:path w="728978" h="88036">
                  <a:moveTo>
                    <a:pt x="0" y="0"/>
                  </a:moveTo>
                  <a:lnTo>
                    <a:pt x="728978" y="0"/>
                  </a:lnTo>
                  <a:lnTo>
                    <a:pt x="728978" y="88036"/>
                  </a:lnTo>
                  <a:lnTo>
                    <a:pt x="0" y="88036"/>
                  </a:lnTo>
                  <a:close/>
                </a:path>
              </a:pathLst>
            </a:custGeom>
            <a:solidFill>
              <a:srgbClr val="FEB31A"/>
            </a:solidFill>
          </p:spPr>
          <p:txBody>
            <a:bodyPr/>
            <a:lstStyle/>
            <a:p>
              <a:endParaRPr lang="pt-BR"/>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0" y="0"/>
            <a:ext cx="396449" cy="10287000"/>
            <a:chOff x="0" y="0"/>
            <a:chExt cx="104415" cy="2709333"/>
          </a:xfrm>
        </p:grpSpPr>
        <p:sp>
          <p:nvSpPr>
            <p:cNvPr id="9" name="Freeform 9"/>
            <p:cNvSpPr/>
            <p:nvPr/>
          </p:nvSpPr>
          <p:spPr>
            <a:xfrm>
              <a:off x="0" y="0"/>
              <a:ext cx="104415" cy="2709333"/>
            </a:xfrm>
            <a:custGeom>
              <a:avLst/>
              <a:gdLst/>
              <a:ahLst/>
              <a:cxnLst/>
              <a:rect l="l" t="t" r="r" b="b"/>
              <a:pathLst>
                <a:path w="104415" h="2709333">
                  <a:moveTo>
                    <a:pt x="0" y="0"/>
                  </a:moveTo>
                  <a:lnTo>
                    <a:pt x="104415" y="0"/>
                  </a:lnTo>
                  <a:lnTo>
                    <a:pt x="104415" y="2709333"/>
                  </a:lnTo>
                  <a:lnTo>
                    <a:pt x="0" y="2709333"/>
                  </a:lnTo>
                  <a:close/>
                </a:path>
              </a:pathLst>
            </a:custGeom>
            <a:solidFill>
              <a:srgbClr val="1D5380"/>
            </a:solidFill>
          </p:spPr>
          <p:txBody>
            <a:bodyPr/>
            <a:lstStyle/>
            <a:p>
              <a:endParaRPr lang="pt-BR"/>
            </a:p>
          </p:txBody>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7891551" y="0"/>
            <a:ext cx="396449" cy="10287000"/>
            <a:chOff x="0" y="0"/>
            <a:chExt cx="104415" cy="2709333"/>
          </a:xfrm>
        </p:grpSpPr>
        <p:sp>
          <p:nvSpPr>
            <p:cNvPr id="12" name="Freeform 12"/>
            <p:cNvSpPr/>
            <p:nvPr/>
          </p:nvSpPr>
          <p:spPr>
            <a:xfrm>
              <a:off x="0" y="0"/>
              <a:ext cx="104415" cy="2709333"/>
            </a:xfrm>
            <a:custGeom>
              <a:avLst/>
              <a:gdLst/>
              <a:ahLst/>
              <a:cxnLst/>
              <a:rect l="l" t="t" r="r" b="b"/>
              <a:pathLst>
                <a:path w="104415" h="2709333">
                  <a:moveTo>
                    <a:pt x="0" y="0"/>
                  </a:moveTo>
                  <a:lnTo>
                    <a:pt x="104415" y="0"/>
                  </a:lnTo>
                  <a:lnTo>
                    <a:pt x="104415" y="2709333"/>
                  </a:lnTo>
                  <a:lnTo>
                    <a:pt x="0" y="2709333"/>
                  </a:lnTo>
                  <a:close/>
                </a:path>
              </a:pathLst>
            </a:custGeom>
            <a:solidFill>
              <a:srgbClr val="1D5380"/>
            </a:solidFill>
          </p:spPr>
          <p:txBody>
            <a:bodyPr/>
            <a:lstStyle/>
            <a:p>
              <a:endParaRPr lang="pt-BR"/>
            </a:p>
          </p:txBody>
        </p:sp>
        <p:sp>
          <p:nvSpPr>
            <p:cNvPr id="13" name="TextBox 1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rot="5400000">
            <a:off x="9017119" y="-9017119"/>
            <a:ext cx="253763" cy="18288000"/>
            <a:chOff x="0" y="0"/>
            <a:chExt cx="66835" cy="4816593"/>
          </a:xfrm>
        </p:grpSpPr>
        <p:sp>
          <p:nvSpPr>
            <p:cNvPr id="15" name="Freeform 15"/>
            <p:cNvSpPr/>
            <p:nvPr/>
          </p:nvSpPr>
          <p:spPr>
            <a:xfrm>
              <a:off x="0" y="0"/>
              <a:ext cx="66835" cy="4816592"/>
            </a:xfrm>
            <a:custGeom>
              <a:avLst/>
              <a:gdLst/>
              <a:ahLst/>
              <a:cxnLst/>
              <a:rect l="l" t="t" r="r" b="b"/>
              <a:pathLst>
                <a:path w="66835" h="4816592">
                  <a:moveTo>
                    <a:pt x="0" y="0"/>
                  </a:moveTo>
                  <a:lnTo>
                    <a:pt x="66835" y="0"/>
                  </a:lnTo>
                  <a:lnTo>
                    <a:pt x="66835" y="4816592"/>
                  </a:lnTo>
                  <a:lnTo>
                    <a:pt x="0" y="4816592"/>
                  </a:lnTo>
                  <a:close/>
                </a:path>
              </a:pathLst>
            </a:custGeom>
            <a:solidFill>
              <a:srgbClr val="1D5380"/>
            </a:solidFill>
          </p:spPr>
          <p:txBody>
            <a:bodyPr/>
            <a:lstStyle/>
            <a:p>
              <a:endParaRPr lang="pt-BR"/>
            </a:p>
          </p:txBody>
        </p:sp>
        <p:sp>
          <p:nvSpPr>
            <p:cNvPr id="16" name="TextBox 1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5400000">
            <a:off x="8997081" y="1036157"/>
            <a:ext cx="293839" cy="18288000"/>
            <a:chOff x="0" y="0"/>
            <a:chExt cx="77390" cy="4816593"/>
          </a:xfrm>
        </p:grpSpPr>
        <p:sp>
          <p:nvSpPr>
            <p:cNvPr id="18" name="Freeform 18"/>
            <p:cNvSpPr/>
            <p:nvPr/>
          </p:nvSpPr>
          <p:spPr>
            <a:xfrm>
              <a:off x="0" y="0"/>
              <a:ext cx="77390" cy="4816592"/>
            </a:xfrm>
            <a:custGeom>
              <a:avLst/>
              <a:gdLst/>
              <a:ahLst/>
              <a:cxnLst/>
              <a:rect l="l" t="t" r="r" b="b"/>
              <a:pathLst>
                <a:path w="77390" h="4816592">
                  <a:moveTo>
                    <a:pt x="0" y="0"/>
                  </a:moveTo>
                  <a:lnTo>
                    <a:pt x="77390" y="0"/>
                  </a:lnTo>
                  <a:lnTo>
                    <a:pt x="77390" y="4816592"/>
                  </a:lnTo>
                  <a:lnTo>
                    <a:pt x="0" y="4816592"/>
                  </a:lnTo>
                  <a:close/>
                </a:path>
              </a:pathLst>
            </a:custGeom>
            <a:solidFill>
              <a:srgbClr val="1D5380"/>
            </a:solidFill>
          </p:spPr>
          <p:txBody>
            <a:bodyPr/>
            <a:lstStyle/>
            <a:p>
              <a:endParaRPr lang="pt-BR"/>
            </a:p>
          </p:txBody>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20" name="Picture 20"/>
          <p:cNvPicPr>
            <a:picLocks noChangeAspect="1"/>
          </p:cNvPicPr>
          <p:nvPr/>
        </p:nvPicPr>
        <p:blipFill>
          <a:blip r:embed="rId2"/>
          <a:srcRect t="446" b="446"/>
          <a:stretch>
            <a:fillRect/>
          </a:stretch>
        </p:blipFill>
        <p:spPr>
          <a:xfrm>
            <a:off x="7119212" y="461143"/>
            <a:ext cx="3862904" cy="982615"/>
          </a:xfrm>
          <a:prstGeom prst="rect">
            <a:avLst/>
          </a:prstGeom>
        </p:spPr>
      </p:pic>
      <p:pic>
        <p:nvPicPr>
          <p:cNvPr id="21" name="Picture 21"/>
          <p:cNvPicPr>
            <a:picLocks noChangeAspect="1"/>
          </p:cNvPicPr>
          <p:nvPr/>
        </p:nvPicPr>
        <p:blipFill>
          <a:blip r:embed="rId3"/>
          <a:srcRect/>
          <a:stretch>
            <a:fillRect/>
          </a:stretch>
        </p:blipFill>
        <p:spPr>
          <a:xfrm>
            <a:off x="11125847" y="2433656"/>
            <a:ext cx="5386182" cy="5419689"/>
          </a:xfrm>
          <a:prstGeom prst="rect">
            <a:avLst/>
          </a:prstGeom>
        </p:spPr>
      </p:pic>
      <p:sp>
        <p:nvSpPr>
          <p:cNvPr id="22" name="TextBox 22"/>
          <p:cNvSpPr txBox="1"/>
          <p:nvPr/>
        </p:nvSpPr>
        <p:spPr>
          <a:xfrm>
            <a:off x="11927026" y="9052059"/>
            <a:ext cx="5284329" cy="906071"/>
          </a:xfrm>
          <a:prstGeom prst="rect">
            <a:avLst/>
          </a:prstGeom>
        </p:spPr>
        <p:txBody>
          <a:bodyPr lIns="0" tIns="0" rIns="0" bIns="0" rtlCol="0" anchor="t">
            <a:spAutoFit/>
          </a:bodyPr>
          <a:lstStyle/>
          <a:p>
            <a:pPr algn="ctr">
              <a:lnSpc>
                <a:spcPts val="7279"/>
              </a:lnSpc>
            </a:pPr>
            <a:r>
              <a:rPr lang="en-US" sz="5199">
                <a:solidFill>
                  <a:srgbClr val="FFFFFF"/>
                </a:solidFill>
                <a:latin typeface="Arimo"/>
              </a:rPr>
              <a:t>#vempra</a:t>
            </a:r>
            <a:r>
              <a:rPr lang="en-US" sz="5199">
                <a:solidFill>
                  <a:srgbClr val="FFFFFF"/>
                </a:solidFill>
                <a:latin typeface="Arimo Bold"/>
              </a:rPr>
              <a:t>FaSouza</a:t>
            </a:r>
          </a:p>
        </p:txBody>
      </p:sp>
      <p:sp>
        <p:nvSpPr>
          <p:cNvPr id="23" name="TextBox 23"/>
          <p:cNvSpPr txBox="1"/>
          <p:nvPr/>
        </p:nvSpPr>
        <p:spPr>
          <a:xfrm>
            <a:off x="1331726" y="2697741"/>
            <a:ext cx="9482535" cy="4796268"/>
          </a:xfrm>
          <a:prstGeom prst="rect">
            <a:avLst/>
          </a:prstGeom>
        </p:spPr>
        <p:txBody>
          <a:bodyPr lIns="0" tIns="0" rIns="0" bIns="0" rtlCol="0" anchor="t">
            <a:spAutoFit/>
          </a:bodyPr>
          <a:lstStyle/>
          <a:p>
            <a:pPr algn="just">
              <a:lnSpc>
                <a:spcPts val="5460"/>
              </a:lnSpc>
            </a:pPr>
            <a:r>
              <a:rPr lang="en-US" sz="3900">
                <a:solidFill>
                  <a:srgbClr val="1E5F88"/>
                </a:solidFill>
                <a:latin typeface="Arimo Bold"/>
              </a:rPr>
              <a:t>Professor Dennys Salomão Hid</a:t>
            </a:r>
          </a:p>
          <a:p>
            <a:pPr algn="just">
              <a:lnSpc>
                <a:spcPts val="5460"/>
              </a:lnSpc>
            </a:pPr>
            <a:endParaRPr lang="en-US" sz="3900">
              <a:solidFill>
                <a:srgbClr val="1E5F88"/>
              </a:solidFill>
              <a:latin typeface="Arimo Bold"/>
            </a:endParaRPr>
          </a:p>
          <a:p>
            <a:pPr algn="just">
              <a:lnSpc>
                <a:spcPts val="5460"/>
              </a:lnSpc>
            </a:pPr>
            <a:r>
              <a:rPr lang="en-US" sz="3900">
                <a:solidFill>
                  <a:srgbClr val="1E5F88"/>
                </a:solidFill>
                <a:latin typeface="Arimo"/>
              </a:rPr>
              <a:t>Mestre em Administração PUC-SP</a:t>
            </a:r>
          </a:p>
          <a:p>
            <a:pPr algn="just">
              <a:lnSpc>
                <a:spcPts val="5460"/>
              </a:lnSpc>
            </a:pPr>
            <a:endParaRPr lang="en-US" sz="3900">
              <a:solidFill>
                <a:srgbClr val="1E5F88"/>
              </a:solidFill>
              <a:latin typeface="Arimo"/>
            </a:endParaRPr>
          </a:p>
          <a:p>
            <a:pPr algn="just">
              <a:lnSpc>
                <a:spcPts val="5460"/>
              </a:lnSpc>
            </a:pPr>
            <a:r>
              <a:rPr lang="en-US" sz="3900">
                <a:solidFill>
                  <a:srgbClr val="1E5F88"/>
                </a:solidFill>
                <a:latin typeface="Arimo"/>
              </a:rPr>
              <a:t>Ex-sócio de uma empresa de Treinamento &amp; Desenvolvimento na área de varejo por 9 anos.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970838"/>
            <a:ext cx="18999170" cy="1316162"/>
            <a:chOff x="0" y="0"/>
            <a:chExt cx="5003897" cy="346643"/>
          </a:xfrm>
        </p:grpSpPr>
        <p:sp>
          <p:nvSpPr>
            <p:cNvPr id="3" name="Freeform 3"/>
            <p:cNvSpPr/>
            <p:nvPr/>
          </p:nvSpPr>
          <p:spPr>
            <a:xfrm>
              <a:off x="0" y="0"/>
              <a:ext cx="5003897" cy="346643"/>
            </a:xfrm>
            <a:custGeom>
              <a:avLst/>
              <a:gdLst/>
              <a:ahLst/>
              <a:cxnLst/>
              <a:rect l="l" t="t" r="r" b="b"/>
              <a:pathLst>
                <a:path w="5003897" h="346643">
                  <a:moveTo>
                    <a:pt x="0" y="0"/>
                  </a:moveTo>
                  <a:lnTo>
                    <a:pt x="5003897" y="0"/>
                  </a:lnTo>
                  <a:lnTo>
                    <a:pt x="5003897" y="346643"/>
                  </a:lnTo>
                  <a:lnTo>
                    <a:pt x="0" y="346643"/>
                  </a:lnTo>
                  <a:close/>
                </a:path>
              </a:pathLst>
            </a:custGeom>
            <a:solidFill>
              <a:srgbClr val="FEB31A"/>
            </a:solidFill>
          </p:spPr>
          <p:txBody>
            <a:bodyPr/>
            <a:lstStyle/>
            <a:p>
              <a:endParaRPr lang="pt-BR"/>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283518" y="126881"/>
            <a:ext cx="2767839" cy="334262"/>
            <a:chOff x="0" y="0"/>
            <a:chExt cx="728978" cy="88036"/>
          </a:xfrm>
        </p:grpSpPr>
        <p:sp>
          <p:nvSpPr>
            <p:cNvPr id="6" name="Freeform 6"/>
            <p:cNvSpPr/>
            <p:nvPr/>
          </p:nvSpPr>
          <p:spPr>
            <a:xfrm>
              <a:off x="0" y="0"/>
              <a:ext cx="728978" cy="88036"/>
            </a:xfrm>
            <a:custGeom>
              <a:avLst/>
              <a:gdLst/>
              <a:ahLst/>
              <a:cxnLst/>
              <a:rect l="l" t="t" r="r" b="b"/>
              <a:pathLst>
                <a:path w="728978" h="88036">
                  <a:moveTo>
                    <a:pt x="0" y="0"/>
                  </a:moveTo>
                  <a:lnTo>
                    <a:pt x="728978" y="0"/>
                  </a:lnTo>
                  <a:lnTo>
                    <a:pt x="728978" y="88036"/>
                  </a:lnTo>
                  <a:lnTo>
                    <a:pt x="0" y="88036"/>
                  </a:lnTo>
                  <a:close/>
                </a:path>
              </a:pathLst>
            </a:custGeom>
            <a:solidFill>
              <a:srgbClr val="FEB31A"/>
            </a:solidFill>
          </p:spPr>
          <p:txBody>
            <a:bodyPr/>
            <a:lstStyle/>
            <a:p>
              <a:endParaRPr lang="pt-BR"/>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0" y="0"/>
            <a:ext cx="396449" cy="10287000"/>
            <a:chOff x="0" y="0"/>
            <a:chExt cx="104415" cy="2709333"/>
          </a:xfrm>
        </p:grpSpPr>
        <p:sp>
          <p:nvSpPr>
            <p:cNvPr id="9" name="Freeform 9"/>
            <p:cNvSpPr/>
            <p:nvPr/>
          </p:nvSpPr>
          <p:spPr>
            <a:xfrm>
              <a:off x="0" y="0"/>
              <a:ext cx="104415" cy="2709333"/>
            </a:xfrm>
            <a:custGeom>
              <a:avLst/>
              <a:gdLst/>
              <a:ahLst/>
              <a:cxnLst/>
              <a:rect l="l" t="t" r="r" b="b"/>
              <a:pathLst>
                <a:path w="104415" h="2709333">
                  <a:moveTo>
                    <a:pt x="0" y="0"/>
                  </a:moveTo>
                  <a:lnTo>
                    <a:pt x="104415" y="0"/>
                  </a:lnTo>
                  <a:lnTo>
                    <a:pt x="104415" y="2709333"/>
                  </a:lnTo>
                  <a:lnTo>
                    <a:pt x="0" y="2709333"/>
                  </a:lnTo>
                  <a:close/>
                </a:path>
              </a:pathLst>
            </a:custGeom>
            <a:solidFill>
              <a:srgbClr val="1D5380"/>
            </a:solidFill>
          </p:spPr>
          <p:txBody>
            <a:bodyPr/>
            <a:lstStyle/>
            <a:p>
              <a:endParaRPr lang="pt-BR"/>
            </a:p>
          </p:txBody>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7891551" y="0"/>
            <a:ext cx="396449" cy="10287000"/>
            <a:chOff x="0" y="0"/>
            <a:chExt cx="104415" cy="2709333"/>
          </a:xfrm>
        </p:grpSpPr>
        <p:sp>
          <p:nvSpPr>
            <p:cNvPr id="12" name="Freeform 12"/>
            <p:cNvSpPr/>
            <p:nvPr/>
          </p:nvSpPr>
          <p:spPr>
            <a:xfrm>
              <a:off x="0" y="0"/>
              <a:ext cx="104415" cy="2709333"/>
            </a:xfrm>
            <a:custGeom>
              <a:avLst/>
              <a:gdLst/>
              <a:ahLst/>
              <a:cxnLst/>
              <a:rect l="l" t="t" r="r" b="b"/>
              <a:pathLst>
                <a:path w="104415" h="2709333">
                  <a:moveTo>
                    <a:pt x="0" y="0"/>
                  </a:moveTo>
                  <a:lnTo>
                    <a:pt x="104415" y="0"/>
                  </a:lnTo>
                  <a:lnTo>
                    <a:pt x="104415" y="2709333"/>
                  </a:lnTo>
                  <a:lnTo>
                    <a:pt x="0" y="2709333"/>
                  </a:lnTo>
                  <a:close/>
                </a:path>
              </a:pathLst>
            </a:custGeom>
            <a:solidFill>
              <a:srgbClr val="1D5380"/>
            </a:solidFill>
          </p:spPr>
          <p:txBody>
            <a:bodyPr/>
            <a:lstStyle/>
            <a:p>
              <a:endParaRPr lang="pt-BR"/>
            </a:p>
          </p:txBody>
        </p:sp>
        <p:sp>
          <p:nvSpPr>
            <p:cNvPr id="13" name="TextBox 1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rot="5400000">
            <a:off x="9017119" y="-9017119"/>
            <a:ext cx="253763" cy="18288000"/>
            <a:chOff x="0" y="0"/>
            <a:chExt cx="66835" cy="4816593"/>
          </a:xfrm>
        </p:grpSpPr>
        <p:sp>
          <p:nvSpPr>
            <p:cNvPr id="15" name="Freeform 15"/>
            <p:cNvSpPr/>
            <p:nvPr/>
          </p:nvSpPr>
          <p:spPr>
            <a:xfrm>
              <a:off x="0" y="0"/>
              <a:ext cx="66835" cy="4816592"/>
            </a:xfrm>
            <a:custGeom>
              <a:avLst/>
              <a:gdLst/>
              <a:ahLst/>
              <a:cxnLst/>
              <a:rect l="l" t="t" r="r" b="b"/>
              <a:pathLst>
                <a:path w="66835" h="4816592">
                  <a:moveTo>
                    <a:pt x="0" y="0"/>
                  </a:moveTo>
                  <a:lnTo>
                    <a:pt x="66835" y="0"/>
                  </a:lnTo>
                  <a:lnTo>
                    <a:pt x="66835" y="4816592"/>
                  </a:lnTo>
                  <a:lnTo>
                    <a:pt x="0" y="4816592"/>
                  </a:lnTo>
                  <a:close/>
                </a:path>
              </a:pathLst>
            </a:custGeom>
            <a:solidFill>
              <a:srgbClr val="1D5380"/>
            </a:solidFill>
          </p:spPr>
          <p:txBody>
            <a:bodyPr/>
            <a:lstStyle/>
            <a:p>
              <a:endParaRPr lang="pt-BR"/>
            </a:p>
          </p:txBody>
        </p:sp>
        <p:sp>
          <p:nvSpPr>
            <p:cNvPr id="16" name="TextBox 1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5400000">
            <a:off x="8997081" y="1036157"/>
            <a:ext cx="293839" cy="18288000"/>
            <a:chOff x="0" y="0"/>
            <a:chExt cx="77390" cy="4816593"/>
          </a:xfrm>
        </p:grpSpPr>
        <p:sp>
          <p:nvSpPr>
            <p:cNvPr id="18" name="Freeform 18"/>
            <p:cNvSpPr/>
            <p:nvPr/>
          </p:nvSpPr>
          <p:spPr>
            <a:xfrm>
              <a:off x="0" y="0"/>
              <a:ext cx="77390" cy="4816592"/>
            </a:xfrm>
            <a:custGeom>
              <a:avLst/>
              <a:gdLst/>
              <a:ahLst/>
              <a:cxnLst/>
              <a:rect l="l" t="t" r="r" b="b"/>
              <a:pathLst>
                <a:path w="77390" h="4816592">
                  <a:moveTo>
                    <a:pt x="0" y="0"/>
                  </a:moveTo>
                  <a:lnTo>
                    <a:pt x="77390" y="0"/>
                  </a:lnTo>
                  <a:lnTo>
                    <a:pt x="77390" y="4816592"/>
                  </a:lnTo>
                  <a:lnTo>
                    <a:pt x="0" y="4816592"/>
                  </a:lnTo>
                  <a:close/>
                </a:path>
              </a:pathLst>
            </a:custGeom>
            <a:solidFill>
              <a:srgbClr val="1D5380"/>
            </a:solidFill>
          </p:spPr>
          <p:txBody>
            <a:bodyPr/>
            <a:lstStyle/>
            <a:p>
              <a:endParaRPr lang="pt-BR"/>
            </a:p>
          </p:txBody>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3" name="TextBox 23"/>
          <p:cNvSpPr txBox="1"/>
          <p:nvPr/>
        </p:nvSpPr>
        <p:spPr>
          <a:xfrm>
            <a:off x="11927026" y="9052059"/>
            <a:ext cx="5284329" cy="906071"/>
          </a:xfrm>
          <a:prstGeom prst="rect">
            <a:avLst/>
          </a:prstGeom>
        </p:spPr>
        <p:txBody>
          <a:bodyPr lIns="0" tIns="0" rIns="0" bIns="0" rtlCol="0" anchor="t">
            <a:spAutoFit/>
          </a:bodyPr>
          <a:lstStyle/>
          <a:p>
            <a:pPr algn="ctr">
              <a:lnSpc>
                <a:spcPts val="7279"/>
              </a:lnSpc>
            </a:pPr>
            <a:r>
              <a:rPr lang="en-US" sz="5199">
                <a:solidFill>
                  <a:srgbClr val="FFFFFF"/>
                </a:solidFill>
                <a:latin typeface="Arimo"/>
              </a:rPr>
              <a:t>#vempra</a:t>
            </a:r>
            <a:r>
              <a:rPr lang="en-US" sz="5199">
                <a:solidFill>
                  <a:srgbClr val="FFFFFF"/>
                </a:solidFill>
                <a:latin typeface="Arimo Bold"/>
              </a:rPr>
              <a:t>FaSouza</a:t>
            </a:r>
          </a:p>
        </p:txBody>
      </p:sp>
      <p:pic>
        <p:nvPicPr>
          <p:cNvPr id="1026" name="Picture 2" descr="FÉRIAS SUA LINDA... QUE BOM QUE VOCÊ CHEGOU... | Frases de boas ferias,  Mensagem de férias, Imagens de ferias chegando">
            <a:extLst>
              <a:ext uri="{FF2B5EF4-FFF2-40B4-BE49-F238E27FC236}">
                <a16:creationId xmlns:a16="http://schemas.microsoft.com/office/drawing/2014/main" id="{9A3445B4-0486-BEDE-CA7E-05CE47780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3007" y="2648136"/>
            <a:ext cx="9391093" cy="493032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A happy man, in 1872, during the second Industrial Revolution in the United Kingdom, industrial workers gained the right to annual vacations, although they were initially unpaid. This development arose from the strenuous labor in the industry, prompting the workers to demand annual leave, a cause also endorsed by the medical community. The granting of annual vacations to all industrial workers in England set a precedent, later followed by Austria in 1919. In this historical context, envision an image depicting the contrast between affluent individuals enjoying leisurely annual trips and industrious workers who, due to their demanding jobs, asserted and secured the right to annual vacations.">
            <a:extLst>
              <a:ext uri="{FF2B5EF4-FFF2-40B4-BE49-F238E27FC236}">
                <a16:creationId xmlns:a16="http://schemas.microsoft.com/office/drawing/2014/main" id="{3F5DDBEE-AE62-4C2E-9468-E5C04850E9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86051" y="1299968"/>
            <a:ext cx="4876800" cy="6343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970838"/>
            <a:ext cx="18999170" cy="1316162"/>
            <a:chOff x="0" y="0"/>
            <a:chExt cx="5003897" cy="346643"/>
          </a:xfrm>
        </p:grpSpPr>
        <p:sp>
          <p:nvSpPr>
            <p:cNvPr id="3" name="Freeform 3"/>
            <p:cNvSpPr/>
            <p:nvPr/>
          </p:nvSpPr>
          <p:spPr>
            <a:xfrm>
              <a:off x="0" y="0"/>
              <a:ext cx="5003897" cy="346643"/>
            </a:xfrm>
            <a:custGeom>
              <a:avLst/>
              <a:gdLst/>
              <a:ahLst/>
              <a:cxnLst/>
              <a:rect l="l" t="t" r="r" b="b"/>
              <a:pathLst>
                <a:path w="5003897" h="346643">
                  <a:moveTo>
                    <a:pt x="0" y="0"/>
                  </a:moveTo>
                  <a:lnTo>
                    <a:pt x="5003897" y="0"/>
                  </a:lnTo>
                  <a:lnTo>
                    <a:pt x="5003897" y="346643"/>
                  </a:lnTo>
                  <a:lnTo>
                    <a:pt x="0" y="346643"/>
                  </a:lnTo>
                  <a:close/>
                </a:path>
              </a:pathLst>
            </a:custGeom>
            <a:solidFill>
              <a:srgbClr val="FEB31A"/>
            </a:solidFill>
          </p:spPr>
          <p:txBody>
            <a:bodyPr/>
            <a:lstStyle/>
            <a:p>
              <a:endParaRPr lang="pt-BR"/>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283518" y="126881"/>
            <a:ext cx="2767839" cy="334262"/>
            <a:chOff x="0" y="0"/>
            <a:chExt cx="728978" cy="88036"/>
          </a:xfrm>
        </p:grpSpPr>
        <p:sp>
          <p:nvSpPr>
            <p:cNvPr id="6" name="Freeform 6"/>
            <p:cNvSpPr/>
            <p:nvPr/>
          </p:nvSpPr>
          <p:spPr>
            <a:xfrm>
              <a:off x="0" y="0"/>
              <a:ext cx="728978" cy="88036"/>
            </a:xfrm>
            <a:custGeom>
              <a:avLst/>
              <a:gdLst/>
              <a:ahLst/>
              <a:cxnLst/>
              <a:rect l="l" t="t" r="r" b="b"/>
              <a:pathLst>
                <a:path w="728978" h="88036">
                  <a:moveTo>
                    <a:pt x="0" y="0"/>
                  </a:moveTo>
                  <a:lnTo>
                    <a:pt x="728978" y="0"/>
                  </a:lnTo>
                  <a:lnTo>
                    <a:pt x="728978" y="88036"/>
                  </a:lnTo>
                  <a:lnTo>
                    <a:pt x="0" y="88036"/>
                  </a:lnTo>
                  <a:close/>
                </a:path>
              </a:pathLst>
            </a:custGeom>
            <a:solidFill>
              <a:srgbClr val="FEB31A"/>
            </a:solidFill>
          </p:spPr>
          <p:txBody>
            <a:bodyPr/>
            <a:lstStyle/>
            <a:p>
              <a:endParaRPr lang="pt-BR"/>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0" y="0"/>
            <a:ext cx="396449" cy="10287000"/>
            <a:chOff x="0" y="0"/>
            <a:chExt cx="104415" cy="2709333"/>
          </a:xfrm>
        </p:grpSpPr>
        <p:sp>
          <p:nvSpPr>
            <p:cNvPr id="9" name="Freeform 9"/>
            <p:cNvSpPr/>
            <p:nvPr/>
          </p:nvSpPr>
          <p:spPr>
            <a:xfrm>
              <a:off x="0" y="0"/>
              <a:ext cx="104415" cy="2709333"/>
            </a:xfrm>
            <a:custGeom>
              <a:avLst/>
              <a:gdLst/>
              <a:ahLst/>
              <a:cxnLst/>
              <a:rect l="l" t="t" r="r" b="b"/>
              <a:pathLst>
                <a:path w="104415" h="2709333">
                  <a:moveTo>
                    <a:pt x="0" y="0"/>
                  </a:moveTo>
                  <a:lnTo>
                    <a:pt x="104415" y="0"/>
                  </a:lnTo>
                  <a:lnTo>
                    <a:pt x="104415" y="2709333"/>
                  </a:lnTo>
                  <a:lnTo>
                    <a:pt x="0" y="2709333"/>
                  </a:lnTo>
                  <a:close/>
                </a:path>
              </a:pathLst>
            </a:custGeom>
            <a:solidFill>
              <a:srgbClr val="1D5380"/>
            </a:solidFill>
          </p:spPr>
          <p:txBody>
            <a:bodyPr/>
            <a:lstStyle/>
            <a:p>
              <a:endParaRPr lang="pt-BR"/>
            </a:p>
          </p:txBody>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7891551" y="0"/>
            <a:ext cx="396449" cy="10287000"/>
            <a:chOff x="0" y="0"/>
            <a:chExt cx="104415" cy="2709333"/>
          </a:xfrm>
        </p:grpSpPr>
        <p:sp>
          <p:nvSpPr>
            <p:cNvPr id="12" name="Freeform 12"/>
            <p:cNvSpPr/>
            <p:nvPr/>
          </p:nvSpPr>
          <p:spPr>
            <a:xfrm>
              <a:off x="0" y="0"/>
              <a:ext cx="104415" cy="2709333"/>
            </a:xfrm>
            <a:custGeom>
              <a:avLst/>
              <a:gdLst/>
              <a:ahLst/>
              <a:cxnLst/>
              <a:rect l="l" t="t" r="r" b="b"/>
              <a:pathLst>
                <a:path w="104415" h="2709333">
                  <a:moveTo>
                    <a:pt x="0" y="0"/>
                  </a:moveTo>
                  <a:lnTo>
                    <a:pt x="104415" y="0"/>
                  </a:lnTo>
                  <a:lnTo>
                    <a:pt x="104415" y="2709333"/>
                  </a:lnTo>
                  <a:lnTo>
                    <a:pt x="0" y="2709333"/>
                  </a:lnTo>
                  <a:close/>
                </a:path>
              </a:pathLst>
            </a:custGeom>
            <a:solidFill>
              <a:srgbClr val="1D5380"/>
            </a:solidFill>
          </p:spPr>
          <p:txBody>
            <a:bodyPr/>
            <a:lstStyle/>
            <a:p>
              <a:endParaRPr lang="pt-BR"/>
            </a:p>
          </p:txBody>
        </p:sp>
        <p:sp>
          <p:nvSpPr>
            <p:cNvPr id="13" name="TextBox 1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rot="5400000">
            <a:off x="9017119" y="-9017119"/>
            <a:ext cx="253763" cy="18288000"/>
            <a:chOff x="0" y="0"/>
            <a:chExt cx="66835" cy="4816593"/>
          </a:xfrm>
        </p:grpSpPr>
        <p:sp>
          <p:nvSpPr>
            <p:cNvPr id="15" name="Freeform 15"/>
            <p:cNvSpPr/>
            <p:nvPr/>
          </p:nvSpPr>
          <p:spPr>
            <a:xfrm>
              <a:off x="0" y="0"/>
              <a:ext cx="66835" cy="4816592"/>
            </a:xfrm>
            <a:custGeom>
              <a:avLst/>
              <a:gdLst/>
              <a:ahLst/>
              <a:cxnLst/>
              <a:rect l="l" t="t" r="r" b="b"/>
              <a:pathLst>
                <a:path w="66835" h="4816592">
                  <a:moveTo>
                    <a:pt x="0" y="0"/>
                  </a:moveTo>
                  <a:lnTo>
                    <a:pt x="66835" y="0"/>
                  </a:lnTo>
                  <a:lnTo>
                    <a:pt x="66835" y="4816592"/>
                  </a:lnTo>
                  <a:lnTo>
                    <a:pt x="0" y="4816592"/>
                  </a:lnTo>
                  <a:close/>
                </a:path>
              </a:pathLst>
            </a:custGeom>
            <a:solidFill>
              <a:srgbClr val="1D5380"/>
            </a:solidFill>
          </p:spPr>
          <p:txBody>
            <a:bodyPr/>
            <a:lstStyle/>
            <a:p>
              <a:endParaRPr lang="pt-BR"/>
            </a:p>
          </p:txBody>
        </p:sp>
        <p:sp>
          <p:nvSpPr>
            <p:cNvPr id="16" name="TextBox 1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5400000">
            <a:off x="8997081" y="1036157"/>
            <a:ext cx="293839" cy="18288000"/>
            <a:chOff x="0" y="0"/>
            <a:chExt cx="77390" cy="4816593"/>
          </a:xfrm>
        </p:grpSpPr>
        <p:sp>
          <p:nvSpPr>
            <p:cNvPr id="18" name="Freeform 18"/>
            <p:cNvSpPr/>
            <p:nvPr/>
          </p:nvSpPr>
          <p:spPr>
            <a:xfrm>
              <a:off x="0" y="0"/>
              <a:ext cx="77390" cy="4816592"/>
            </a:xfrm>
            <a:custGeom>
              <a:avLst/>
              <a:gdLst/>
              <a:ahLst/>
              <a:cxnLst/>
              <a:rect l="l" t="t" r="r" b="b"/>
              <a:pathLst>
                <a:path w="77390" h="4816592">
                  <a:moveTo>
                    <a:pt x="0" y="0"/>
                  </a:moveTo>
                  <a:lnTo>
                    <a:pt x="77390" y="0"/>
                  </a:lnTo>
                  <a:lnTo>
                    <a:pt x="77390" y="4816592"/>
                  </a:lnTo>
                  <a:lnTo>
                    <a:pt x="0" y="4816592"/>
                  </a:lnTo>
                  <a:close/>
                </a:path>
              </a:pathLst>
            </a:custGeom>
            <a:solidFill>
              <a:srgbClr val="1D5380"/>
            </a:solidFill>
          </p:spPr>
          <p:txBody>
            <a:bodyPr/>
            <a:lstStyle/>
            <a:p>
              <a:endParaRPr lang="pt-BR"/>
            </a:p>
          </p:txBody>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1" name="TextBox 21"/>
          <p:cNvSpPr txBox="1"/>
          <p:nvPr/>
        </p:nvSpPr>
        <p:spPr>
          <a:xfrm>
            <a:off x="11927026" y="9052059"/>
            <a:ext cx="5284329" cy="906071"/>
          </a:xfrm>
          <a:prstGeom prst="rect">
            <a:avLst/>
          </a:prstGeom>
        </p:spPr>
        <p:txBody>
          <a:bodyPr lIns="0" tIns="0" rIns="0" bIns="0" rtlCol="0" anchor="t">
            <a:spAutoFit/>
          </a:bodyPr>
          <a:lstStyle/>
          <a:p>
            <a:pPr algn="ctr">
              <a:lnSpc>
                <a:spcPts val="7279"/>
              </a:lnSpc>
            </a:pPr>
            <a:r>
              <a:rPr lang="en-US" sz="5199">
                <a:solidFill>
                  <a:srgbClr val="FFFFFF"/>
                </a:solidFill>
                <a:latin typeface="Arimo"/>
              </a:rPr>
              <a:t>#vempra</a:t>
            </a:r>
            <a:r>
              <a:rPr lang="en-US" sz="5199">
                <a:solidFill>
                  <a:srgbClr val="FFFFFF"/>
                </a:solidFill>
                <a:latin typeface="Arimo Bold"/>
              </a:rPr>
              <a:t>FaSouza</a:t>
            </a:r>
          </a:p>
        </p:txBody>
      </p:sp>
      <p:sp>
        <p:nvSpPr>
          <p:cNvPr id="42" name="AutoShape 10" descr="Para Empresas | Rede Psicoterapia">
            <a:extLst>
              <a:ext uri="{FF2B5EF4-FFF2-40B4-BE49-F238E27FC236}">
                <a16:creationId xmlns:a16="http://schemas.microsoft.com/office/drawing/2014/main" id="{7186E1BA-F130-DC83-4D0B-87F5FE314C99}"/>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2" name="CaixaDeTexto 21">
            <a:extLst>
              <a:ext uri="{FF2B5EF4-FFF2-40B4-BE49-F238E27FC236}">
                <a16:creationId xmlns:a16="http://schemas.microsoft.com/office/drawing/2014/main" id="{BBFA0CCF-1096-2512-7CC6-AA77DA661578}"/>
              </a:ext>
            </a:extLst>
          </p:cNvPr>
          <p:cNvSpPr txBox="1"/>
          <p:nvPr/>
        </p:nvSpPr>
        <p:spPr>
          <a:xfrm>
            <a:off x="812472" y="1818805"/>
            <a:ext cx="10514877" cy="5493812"/>
          </a:xfrm>
          <a:prstGeom prst="rect">
            <a:avLst/>
          </a:prstGeom>
          <a:noFill/>
        </p:spPr>
        <p:txBody>
          <a:bodyPr wrap="square" rtlCol="0">
            <a:spAutoFit/>
          </a:bodyPr>
          <a:lstStyle/>
          <a:p>
            <a:r>
              <a:rPr lang="pt-BR" sz="3600" b="1" dirty="0">
                <a:solidFill>
                  <a:schemeClr val="accent1">
                    <a:lumMod val="50000"/>
                  </a:schemeClr>
                </a:solidFill>
                <a:latin typeface="Arimo" panose="020B0604020202020204" charset="0"/>
                <a:ea typeface="Arimo" panose="020B0604020202020204" charset="0"/>
                <a:cs typeface="Arimo" panose="020B0604020202020204" charset="0"/>
              </a:rPr>
              <a:t>CURIOSIDADE SOBRE AS FÉRIAS</a:t>
            </a:r>
          </a:p>
          <a:p>
            <a:endParaRPr lang="pt-BR" sz="3100" dirty="0">
              <a:solidFill>
                <a:schemeClr val="accent1">
                  <a:lumMod val="50000"/>
                </a:schemeClr>
              </a:solidFill>
              <a:latin typeface="Arimo" panose="020B0604020202020204" charset="0"/>
              <a:ea typeface="Arimo" panose="020B0604020202020204" charset="0"/>
              <a:cs typeface="Arimo" panose="020B0604020202020204" charset="0"/>
            </a:endParaRPr>
          </a:p>
          <a:p>
            <a:pPr algn="just"/>
            <a:r>
              <a:rPr lang="pt-BR" sz="2800" dirty="0">
                <a:solidFill>
                  <a:schemeClr val="accent1">
                    <a:lumMod val="50000"/>
                  </a:schemeClr>
                </a:solidFill>
                <a:latin typeface="Arimo" panose="020B0604020202020204" charset="0"/>
                <a:ea typeface="Arimo" panose="020B0604020202020204" charset="0"/>
                <a:cs typeface="Arimo" panose="020B0604020202020204" charset="0"/>
              </a:rPr>
              <a:t>Origens no Reino Unido (19872): Início das Férias não remuneradas para trabalhadores industriais na Revolução industrial.</a:t>
            </a:r>
          </a:p>
          <a:p>
            <a:pPr algn="just"/>
            <a:endParaRPr lang="pt-BR" sz="2800" dirty="0">
              <a:solidFill>
                <a:schemeClr val="accent1">
                  <a:lumMod val="50000"/>
                </a:schemeClr>
              </a:solidFill>
              <a:latin typeface="Arimo" panose="020B0604020202020204" charset="0"/>
              <a:ea typeface="Arimo" panose="020B0604020202020204" charset="0"/>
              <a:cs typeface="Arimo" panose="020B0604020202020204" charset="0"/>
            </a:endParaRPr>
          </a:p>
          <a:p>
            <a:pPr algn="just"/>
            <a:r>
              <a:rPr lang="pt-BR" sz="2800" dirty="0">
                <a:solidFill>
                  <a:schemeClr val="accent1">
                    <a:lumMod val="50000"/>
                  </a:schemeClr>
                </a:solidFill>
                <a:latin typeface="Arimo" panose="020B0604020202020204" charset="0"/>
                <a:ea typeface="Arimo" panose="020B0604020202020204" charset="0"/>
                <a:cs typeface="Arimo" panose="020B0604020202020204" charset="0"/>
              </a:rPr>
              <a:t>Contraste com os ricos: Trabalhadores buscam direito a férias devido ao trabalho árduo, enquanto a classe abastada desfrutava de descanso anual com viagens.</a:t>
            </a:r>
          </a:p>
          <a:p>
            <a:pPr algn="just"/>
            <a:endParaRPr lang="pt-BR" sz="2800" dirty="0">
              <a:solidFill>
                <a:schemeClr val="accent1">
                  <a:lumMod val="50000"/>
                </a:schemeClr>
              </a:solidFill>
              <a:latin typeface="Arimo" panose="020B0604020202020204" charset="0"/>
              <a:ea typeface="Arimo" panose="020B0604020202020204" charset="0"/>
              <a:cs typeface="Arimo" panose="020B0604020202020204" charset="0"/>
            </a:endParaRPr>
          </a:p>
          <a:p>
            <a:pPr algn="just"/>
            <a:r>
              <a:rPr lang="pt-BR" sz="2800" dirty="0">
                <a:solidFill>
                  <a:schemeClr val="accent1">
                    <a:lumMod val="50000"/>
                  </a:schemeClr>
                </a:solidFill>
                <a:latin typeface="Arimo" panose="020B0604020202020204" charset="0"/>
                <a:ea typeface="Arimo" panose="020B0604020202020204" charset="0"/>
                <a:cs typeface="Arimo" panose="020B0604020202020204" charset="0"/>
              </a:rPr>
              <a:t>Concessão global (1919): Reconhecimento global do direito a férias após a primeira guerra mundial</a:t>
            </a:r>
            <a:r>
              <a:rPr lang="pt-BR" sz="3200" dirty="0">
                <a:solidFill>
                  <a:schemeClr val="accent1">
                    <a:lumMod val="50000"/>
                  </a:schemeClr>
                </a:solidFill>
                <a:latin typeface="Arimo" panose="020B0604020202020204" charset="0"/>
                <a:ea typeface="Arimo" panose="020B0604020202020204" charset="0"/>
                <a:cs typeface="Arimo" panose="020B0604020202020204" charset="0"/>
              </a:rPr>
              <a:t>.</a:t>
            </a:r>
          </a:p>
        </p:txBody>
      </p:sp>
      <p:pic>
        <p:nvPicPr>
          <p:cNvPr id="23" name="Picture 4" descr="A happy man, in 1872, during the second Industrial Revolution in the United Kingdom, industrial workers gained the right to annual vacations, although they were initially unpaid. This development arose from the strenuous labor in the industry, prompting the workers to demand annual leave, a cause also endorsed by the medical community. The granting of annual vacations to all industrial workers in England set a precedent, later followed by Austria in 1919. In this historical context, envision an image depicting the contrast between affluent individuals enjoying leisurely annual trips and industrious workers who, due to their demanding jobs, asserted and secured the right to annual vacations.">
            <a:extLst>
              <a:ext uri="{FF2B5EF4-FFF2-40B4-BE49-F238E27FC236}">
                <a16:creationId xmlns:a16="http://schemas.microsoft.com/office/drawing/2014/main" id="{C8D1EBC2-7D05-1A78-0932-871925CCFC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86051" y="1299968"/>
            <a:ext cx="4876800" cy="6343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970838"/>
            <a:ext cx="18999170" cy="1316162"/>
            <a:chOff x="0" y="0"/>
            <a:chExt cx="5003897" cy="346643"/>
          </a:xfrm>
        </p:grpSpPr>
        <p:sp>
          <p:nvSpPr>
            <p:cNvPr id="3" name="Freeform 3"/>
            <p:cNvSpPr/>
            <p:nvPr/>
          </p:nvSpPr>
          <p:spPr>
            <a:xfrm>
              <a:off x="0" y="0"/>
              <a:ext cx="5003897" cy="346643"/>
            </a:xfrm>
            <a:custGeom>
              <a:avLst/>
              <a:gdLst/>
              <a:ahLst/>
              <a:cxnLst/>
              <a:rect l="l" t="t" r="r" b="b"/>
              <a:pathLst>
                <a:path w="5003897" h="346643">
                  <a:moveTo>
                    <a:pt x="0" y="0"/>
                  </a:moveTo>
                  <a:lnTo>
                    <a:pt x="5003897" y="0"/>
                  </a:lnTo>
                  <a:lnTo>
                    <a:pt x="5003897" y="346643"/>
                  </a:lnTo>
                  <a:lnTo>
                    <a:pt x="0" y="346643"/>
                  </a:lnTo>
                  <a:close/>
                </a:path>
              </a:pathLst>
            </a:custGeom>
            <a:solidFill>
              <a:srgbClr val="FEB31A"/>
            </a:solidFill>
          </p:spPr>
          <p:txBody>
            <a:bodyPr/>
            <a:lstStyle/>
            <a:p>
              <a:endParaRPr lang="pt-BR"/>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283518" y="126881"/>
            <a:ext cx="2767839" cy="334262"/>
            <a:chOff x="0" y="0"/>
            <a:chExt cx="728978" cy="88036"/>
          </a:xfrm>
        </p:grpSpPr>
        <p:sp>
          <p:nvSpPr>
            <p:cNvPr id="6" name="Freeform 6"/>
            <p:cNvSpPr/>
            <p:nvPr/>
          </p:nvSpPr>
          <p:spPr>
            <a:xfrm>
              <a:off x="0" y="0"/>
              <a:ext cx="728978" cy="88036"/>
            </a:xfrm>
            <a:custGeom>
              <a:avLst/>
              <a:gdLst/>
              <a:ahLst/>
              <a:cxnLst/>
              <a:rect l="l" t="t" r="r" b="b"/>
              <a:pathLst>
                <a:path w="728978" h="88036">
                  <a:moveTo>
                    <a:pt x="0" y="0"/>
                  </a:moveTo>
                  <a:lnTo>
                    <a:pt x="728978" y="0"/>
                  </a:lnTo>
                  <a:lnTo>
                    <a:pt x="728978" y="88036"/>
                  </a:lnTo>
                  <a:lnTo>
                    <a:pt x="0" y="88036"/>
                  </a:lnTo>
                  <a:close/>
                </a:path>
              </a:pathLst>
            </a:custGeom>
            <a:solidFill>
              <a:srgbClr val="FEB31A"/>
            </a:solidFill>
          </p:spPr>
          <p:txBody>
            <a:bodyPr/>
            <a:lstStyle/>
            <a:p>
              <a:endParaRPr lang="pt-BR"/>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0" y="0"/>
            <a:ext cx="396449" cy="10287000"/>
            <a:chOff x="0" y="0"/>
            <a:chExt cx="104415" cy="2709333"/>
          </a:xfrm>
        </p:grpSpPr>
        <p:sp>
          <p:nvSpPr>
            <p:cNvPr id="9" name="Freeform 9"/>
            <p:cNvSpPr/>
            <p:nvPr/>
          </p:nvSpPr>
          <p:spPr>
            <a:xfrm>
              <a:off x="0" y="0"/>
              <a:ext cx="104415" cy="2709333"/>
            </a:xfrm>
            <a:custGeom>
              <a:avLst/>
              <a:gdLst/>
              <a:ahLst/>
              <a:cxnLst/>
              <a:rect l="l" t="t" r="r" b="b"/>
              <a:pathLst>
                <a:path w="104415" h="2709333">
                  <a:moveTo>
                    <a:pt x="0" y="0"/>
                  </a:moveTo>
                  <a:lnTo>
                    <a:pt x="104415" y="0"/>
                  </a:lnTo>
                  <a:lnTo>
                    <a:pt x="104415" y="2709333"/>
                  </a:lnTo>
                  <a:lnTo>
                    <a:pt x="0" y="2709333"/>
                  </a:lnTo>
                  <a:close/>
                </a:path>
              </a:pathLst>
            </a:custGeom>
            <a:solidFill>
              <a:srgbClr val="1D5380"/>
            </a:solidFill>
          </p:spPr>
          <p:txBody>
            <a:bodyPr/>
            <a:lstStyle/>
            <a:p>
              <a:endParaRPr lang="pt-BR"/>
            </a:p>
          </p:txBody>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7891551" y="0"/>
            <a:ext cx="396449" cy="10287000"/>
            <a:chOff x="0" y="0"/>
            <a:chExt cx="104415" cy="2709333"/>
          </a:xfrm>
        </p:grpSpPr>
        <p:sp>
          <p:nvSpPr>
            <p:cNvPr id="12" name="Freeform 12"/>
            <p:cNvSpPr/>
            <p:nvPr/>
          </p:nvSpPr>
          <p:spPr>
            <a:xfrm>
              <a:off x="0" y="0"/>
              <a:ext cx="104415" cy="2709333"/>
            </a:xfrm>
            <a:custGeom>
              <a:avLst/>
              <a:gdLst/>
              <a:ahLst/>
              <a:cxnLst/>
              <a:rect l="l" t="t" r="r" b="b"/>
              <a:pathLst>
                <a:path w="104415" h="2709333">
                  <a:moveTo>
                    <a:pt x="0" y="0"/>
                  </a:moveTo>
                  <a:lnTo>
                    <a:pt x="104415" y="0"/>
                  </a:lnTo>
                  <a:lnTo>
                    <a:pt x="104415" y="2709333"/>
                  </a:lnTo>
                  <a:lnTo>
                    <a:pt x="0" y="2709333"/>
                  </a:lnTo>
                  <a:close/>
                </a:path>
              </a:pathLst>
            </a:custGeom>
            <a:solidFill>
              <a:srgbClr val="1D5380"/>
            </a:solidFill>
          </p:spPr>
          <p:txBody>
            <a:bodyPr/>
            <a:lstStyle/>
            <a:p>
              <a:endParaRPr lang="pt-BR"/>
            </a:p>
          </p:txBody>
        </p:sp>
        <p:sp>
          <p:nvSpPr>
            <p:cNvPr id="13" name="TextBox 1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rot="5400000">
            <a:off x="9017119" y="-9017119"/>
            <a:ext cx="253763" cy="18288000"/>
            <a:chOff x="0" y="0"/>
            <a:chExt cx="66835" cy="4816593"/>
          </a:xfrm>
        </p:grpSpPr>
        <p:sp>
          <p:nvSpPr>
            <p:cNvPr id="15" name="Freeform 15"/>
            <p:cNvSpPr/>
            <p:nvPr/>
          </p:nvSpPr>
          <p:spPr>
            <a:xfrm>
              <a:off x="0" y="0"/>
              <a:ext cx="66835" cy="4816592"/>
            </a:xfrm>
            <a:custGeom>
              <a:avLst/>
              <a:gdLst/>
              <a:ahLst/>
              <a:cxnLst/>
              <a:rect l="l" t="t" r="r" b="b"/>
              <a:pathLst>
                <a:path w="66835" h="4816592">
                  <a:moveTo>
                    <a:pt x="0" y="0"/>
                  </a:moveTo>
                  <a:lnTo>
                    <a:pt x="66835" y="0"/>
                  </a:lnTo>
                  <a:lnTo>
                    <a:pt x="66835" y="4816592"/>
                  </a:lnTo>
                  <a:lnTo>
                    <a:pt x="0" y="4816592"/>
                  </a:lnTo>
                  <a:close/>
                </a:path>
              </a:pathLst>
            </a:custGeom>
            <a:solidFill>
              <a:srgbClr val="1D5380"/>
            </a:solidFill>
          </p:spPr>
          <p:txBody>
            <a:bodyPr/>
            <a:lstStyle/>
            <a:p>
              <a:endParaRPr lang="pt-BR"/>
            </a:p>
          </p:txBody>
        </p:sp>
        <p:sp>
          <p:nvSpPr>
            <p:cNvPr id="16" name="TextBox 1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5400000">
            <a:off x="8997081" y="1036157"/>
            <a:ext cx="293839" cy="18288000"/>
            <a:chOff x="0" y="0"/>
            <a:chExt cx="77390" cy="4816593"/>
          </a:xfrm>
        </p:grpSpPr>
        <p:sp>
          <p:nvSpPr>
            <p:cNvPr id="18" name="Freeform 18"/>
            <p:cNvSpPr/>
            <p:nvPr/>
          </p:nvSpPr>
          <p:spPr>
            <a:xfrm>
              <a:off x="0" y="0"/>
              <a:ext cx="77390" cy="4816592"/>
            </a:xfrm>
            <a:custGeom>
              <a:avLst/>
              <a:gdLst/>
              <a:ahLst/>
              <a:cxnLst/>
              <a:rect l="l" t="t" r="r" b="b"/>
              <a:pathLst>
                <a:path w="77390" h="4816592">
                  <a:moveTo>
                    <a:pt x="0" y="0"/>
                  </a:moveTo>
                  <a:lnTo>
                    <a:pt x="77390" y="0"/>
                  </a:lnTo>
                  <a:lnTo>
                    <a:pt x="77390" y="4816592"/>
                  </a:lnTo>
                  <a:lnTo>
                    <a:pt x="0" y="4816592"/>
                  </a:lnTo>
                  <a:close/>
                </a:path>
              </a:pathLst>
            </a:custGeom>
            <a:solidFill>
              <a:srgbClr val="1D5380"/>
            </a:solidFill>
          </p:spPr>
          <p:txBody>
            <a:bodyPr/>
            <a:lstStyle/>
            <a:p>
              <a:endParaRPr lang="pt-BR"/>
            </a:p>
          </p:txBody>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6" name="TextBox 26"/>
          <p:cNvSpPr txBox="1"/>
          <p:nvPr/>
        </p:nvSpPr>
        <p:spPr>
          <a:xfrm>
            <a:off x="11927026" y="9052059"/>
            <a:ext cx="5284329" cy="906071"/>
          </a:xfrm>
          <a:prstGeom prst="rect">
            <a:avLst/>
          </a:prstGeom>
        </p:spPr>
        <p:txBody>
          <a:bodyPr lIns="0" tIns="0" rIns="0" bIns="0" rtlCol="0" anchor="t">
            <a:spAutoFit/>
          </a:bodyPr>
          <a:lstStyle/>
          <a:p>
            <a:pPr algn="ctr">
              <a:lnSpc>
                <a:spcPts val="7279"/>
              </a:lnSpc>
            </a:pPr>
            <a:r>
              <a:rPr lang="en-US" sz="5199">
                <a:solidFill>
                  <a:srgbClr val="FFFFFF"/>
                </a:solidFill>
                <a:latin typeface="Arimo"/>
              </a:rPr>
              <a:t>#vempra</a:t>
            </a:r>
            <a:r>
              <a:rPr lang="en-US" sz="5199">
                <a:solidFill>
                  <a:srgbClr val="FFFFFF"/>
                </a:solidFill>
                <a:latin typeface="Arimo Bold"/>
              </a:rPr>
              <a:t>FaSouza</a:t>
            </a:r>
          </a:p>
        </p:txBody>
      </p:sp>
      <p:pic>
        <p:nvPicPr>
          <p:cNvPr id="2050" name="Picture 2" descr="Trabalhadora operária negro com cabelo afro, no ano de 1920, na central de trens do brasil, ela está feliz pois em breve estará de férias, traga representatividade brasileira.">
            <a:extLst>
              <a:ext uri="{FF2B5EF4-FFF2-40B4-BE49-F238E27FC236}">
                <a16:creationId xmlns:a16="http://schemas.microsoft.com/office/drawing/2014/main" id="{9DF6C03A-962B-F6AB-B845-ED50219C73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9926" y="1624232"/>
            <a:ext cx="4876800" cy="6343650"/>
          </a:xfrm>
          <a:prstGeom prst="rect">
            <a:avLst/>
          </a:prstGeom>
          <a:noFill/>
          <a:extLst>
            <a:ext uri="{909E8E84-426E-40DD-AFC4-6F175D3DCCD1}">
              <a14:hiddenFill xmlns:a14="http://schemas.microsoft.com/office/drawing/2010/main">
                <a:solidFill>
                  <a:srgbClr val="FFFFFF"/>
                </a:solidFill>
              </a14:hiddenFill>
            </a:ext>
          </a:extLst>
        </p:spPr>
      </p:pic>
      <p:sp>
        <p:nvSpPr>
          <p:cNvPr id="21" name="CaixaDeTexto 20">
            <a:extLst>
              <a:ext uri="{FF2B5EF4-FFF2-40B4-BE49-F238E27FC236}">
                <a16:creationId xmlns:a16="http://schemas.microsoft.com/office/drawing/2014/main" id="{5A70CFA5-70ED-99B3-7DCB-0B88FA3A8AE6}"/>
              </a:ext>
            </a:extLst>
          </p:cNvPr>
          <p:cNvSpPr txBox="1"/>
          <p:nvPr/>
        </p:nvSpPr>
        <p:spPr>
          <a:xfrm>
            <a:off x="775749" y="1332676"/>
            <a:ext cx="10514877" cy="6724918"/>
          </a:xfrm>
          <a:prstGeom prst="rect">
            <a:avLst/>
          </a:prstGeom>
          <a:noFill/>
        </p:spPr>
        <p:txBody>
          <a:bodyPr wrap="square" rtlCol="0">
            <a:spAutoFit/>
          </a:bodyPr>
          <a:lstStyle/>
          <a:p>
            <a:r>
              <a:rPr lang="pt-BR" sz="3600" b="1" dirty="0">
                <a:solidFill>
                  <a:schemeClr val="accent1">
                    <a:lumMod val="50000"/>
                  </a:schemeClr>
                </a:solidFill>
                <a:latin typeface="Arimo" panose="020B0604020202020204" charset="0"/>
                <a:ea typeface="Arimo" panose="020B0604020202020204" charset="0"/>
                <a:cs typeface="Arimo" panose="020B0604020202020204" charset="0"/>
              </a:rPr>
              <a:t>CURIOSIDADE SOBRE AS FÉRIAS</a:t>
            </a:r>
          </a:p>
          <a:p>
            <a:endParaRPr lang="pt-BR" sz="3100" dirty="0">
              <a:solidFill>
                <a:schemeClr val="accent1">
                  <a:lumMod val="50000"/>
                </a:schemeClr>
              </a:solidFill>
              <a:latin typeface="Arimo" panose="020B0604020202020204" charset="0"/>
              <a:ea typeface="Arimo" panose="020B0604020202020204" charset="0"/>
              <a:cs typeface="Arimo" panose="020B0604020202020204" charset="0"/>
            </a:endParaRPr>
          </a:p>
          <a:p>
            <a:pPr algn="just"/>
            <a:r>
              <a:rPr lang="pt-BR" sz="2800" dirty="0">
                <a:solidFill>
                  <a:schemeClr val="accent1">
                    <a:lumMod val="50000"/>
                  </a:schemeClr>
                </a:solidFill>
                <a:latin typeface="Arimo" panose="020B0604020202020204" charset="0"/>
                <a:ea typeface="Arimo" panose="020B0604020202020204" charset="0"/>
                <a:cs typeface="Arimo" panose="020B0604020202020204" charset="0"/>
              </a:rPr>
              <a:t>Regulamentação antecipada no Brasil (19889): Brasil sai na frente ao conceder férias remuneradas, estendendo-se no ano seguinte.</a:t>
            </a:r>
          </a:p>
          <a:p>
            <a:pPr algn="just"/>
            <a:endParaRPr lang="pt-BR" sz="2800" dirty="0">
              <a:solidFill>
                <a:schemeClr val="accent1">
                  <a:lumMod val="50000"/>
                </a:schemeClr>
              </a:solidFill>
              <a:latin typeface="Arimo" panose="020B0604020202020204" charset="0"/>
              <a:ea typeface="Arimo" panose="020B0604020202020204" charset="0"/>
              <a:cs typeface="Arimo" panose="020B0604020202020204" charset="0"/>
            </a:endParaRPr>
          </a:p>
          <a:p>
            <a:pPr algn="just"/>
            <a:r>
              <a:rPr lang="pt-BR" sz="2800" dirty="0">
                <a:solidFill>
                  <a:schemeClr val="accent1">
                    <a:lumMod val="50000"/>
                  </a:schemeClr>
                </a:solidFill>
                <a:latin typeface="Arimo" panose="020B0604020202020204" charset="0"/>
                <a:ea typeface="Arimo" panose="020B0604020202020204" charset="0"/>
                <a:cs typeface="Arimo" panose="020B0604020202020204" charset="0"/>
              </a:rPr>
              <a:t>Comparação internacional (1925): Brasil é o segundo no mundo a conceder férias remuneradas, seguindo Inglaterra e Áustria.</a:t>
            </a:r>
          </a:p>
          <a:p>
            <a:pPr algn="just"/>
            <a:endParaRPr lang="pt-BR" sz="2800" dirty="0">
              <a:solidFill>
                <a:schemeClr val="accent1">
                  <a:lumMod val="50000"/>
                </a:schemeClr>
              </a:solidFill>
              <a:latin typeface="Arimo" panose="020B0604020202020204" charset="0"/>
              <a:ea typeface="Arimo" panose="020B0604020202020204" charset="0"/>
              <a:cs typeface="Arimo" panose="020B0604020202020204" charset="0"/>
            </a:endParaRPr>
          </a:p>
          <a:p>
            <a:pPr algn="just"/>
            <a:r>
              <a:rPr lang="pt-BR" sz="2800" dirty="0">
                <a:solidFill>
                  <a:schemeClr val="accent1">
                    <a:lumMod val="50000"/>
                  </a:schemeClr>
                </a:solidFill>
                <a:latin typeface="Arimo" panose="020B0604020202020204" charset="0"/>
                <a:ea typeface="Arimo" panose="020B0604020202020204" charset="0"/>
                <a:cs typeface="Arimo" panose="020B0604020202020204" charset="0"/>
              </a:rPr>
              <a:t>Expansão no Brasil: Direito é ampliado para operários diaristas e ferroviários da central do Brasil.</a:t>
            </a:r>
          </a:p>
          <a:p>
            <a:pPr algn="just"/>
            <a:endParaRPr lang="pt-BR" sz="2800" dirty="0">
              <a:solidFill>
                <a:schemeClr val="accent1">
                  <a:lumMod val="50000"/>
                </a:schemeClr>
              </a:solidFill>
              <a:latin typeface="Arimo" panose="020B0604020202020204" charset="0"/>
              <a:ea typeface="Arimo" panose="020B0604020202020204" charset="0"/>
              <a:cs typeface="Arimo" panose="020B0604020202020204" charset="0"/>
            </a:endParaRPr>
          </a:p>
          <a:p>
            <a:pPr algn="just"/>
            <a:r>
              <a:rPr lang="pt-BR" sz="2800" dirty="0">
                <a:solidFill>
                  <a:schemeClr val="accent1">
                    <a:lumMod val="50000"/>
                  </a:schemeClr>
                </a:solidFill>
                <a:latin typeface="Arimo" panose="020B0604020202020204" charset="0"/>
                <a:ea typeface="Arimo" panose="020B0604020202020204" charset="0"/>
                <a:cs typeface="Arimo" panose="020B0604020202020204" charset="0"/>
              </a:rPr>
              <a:t>Desafios na implementação: Algumas indústrias no Brasil enfrentam desafios de cumprimento, destacando a necessidade de fiscalização eficaz.</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970838"/>
            <a:ext cx="18999170" cy="1316162"/>
            <a:chOff x="0" y="0"/>
            <a:chExt cx="5003897" cy="346643"/>
          </a:xfrm>
        </p:grpSpPr>
        <p:sp>
          <p:nvSpPr>
            <p:cNvPr id="3" name="Freeform 3"/>
            <p:cNvSpPr/>
            <p:nvPr/>
          </p:nvSpPr>
          <p:spPr>
            <a:xfrm>
              <a:off x="0" y="0"/>
              <a:ext cx="5003897" cy="346643"/>
            </a:xfrm>
            <a:custGeom>
              <a:avLst/>
              <a:gdLst/>
              <a:ahLst/>
              <a:cxnLst/>
              <a:rect l="l" t="t" r="r" b="b"/>
              <a:pathLst>
                <a:path w="5003897" h="346643">
                  <a:moveTo>
                    <a:pt x="0" y="0"/>
                  </a:moveTo>
                  <a:lnTo>
                    <a:pt x="5003897" y="0"/>
                  </a:lnTo>
                  <a:lnTo>
                    <a:pt x="5003897" y="346643"/>
                  </a:lnTo>
                  <a:lnTo>
                    <a:pt x="0" y="346643"/>
                  </a:lnTo>
                  <a:close/>
                </a:path>
              </a:pathLst>
            </a:custGeom>
            <a:solidFill>
              <a:srgbClr val="FEB31A"/>
            </a:solidFill>
          </p:spPr>
          <p:txBody>
            <a:bodyPr/>
            <a:lstStyle/>
            <a:p>
              <a:endParaRPr lang="pt-BR"/>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283518" y="126881"/>
            <a:ext cx="2767839" cy="334262"/>
            <a:chOff x="0" y="0"/>
            <a:chExt cx="728978" cy="88036"/>
          </a:xfrm>
        </p:grpSpPr>
        <p:sp>
          <p:nvSpPr>
            <p:cNvPr id="6" name="Freeform 6"/>
            <p:cNvSpPr/>
            <p:nvPr/>
          </p:nvSpPr>
          <p:spPr>
            <a:xfrm>
              <a:off x="0" y="0"/>
              <a:ext cx="728978" cy="88036"/>
            </a:xfrm>
            <a:custGeom>
              <a:avLst/>
              <a:gdLst/>
              <a:ahLst/>
              <a:cxnLst/>
              <a:rect l="l" t="t" r="r" b="b"/>
              <a:pathLst>
                <a:path w="728978" h="88036">
                  <a:moveTo>
                    <a:pt x="0" y="0"/>
                  </a:moveTo>
                  <a:lnTo>
                    <a:pt x="728978" y="0"/>
                  </a:lnTo>
                  <a:lnTo>
                    <a:pt x="728978" y="88036"/>
                  </a:lnTo>
                  <a:lnTo>
                    <a:pt x="0" y="88036"/>
                  </a:lnTo>
                  <a:close/>
                </a:path>
              </a:pathLst>
            </a:custGeom>
            <a:solidFill>
              <a:srgbClr val="FEB31A"/>
            </a:solidFill>
          </p:spPr>
          <p:txBody>
            <a:bodyPr/>
            <a:lstStyle/>
            <a:p>
              <a:endParaRPr lang="pt-BR"/>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0" y="0"/>
            <a:ext cx="396449" cy="10287000"/>
            <a:chOff x="0" y="0"/>
            <a:chExt cx="104415" cy="2709333"/>
          </a:xfrm>
        </p:grpSpPr>
        <p:sp>
          <p:nvSpPr>
            <p:cNvPr id="9" name="Freeform 9"/>
            <p:cNvSpPr/>
            <p:nvPr/>
          </p:nvSpPr>
          <p:spPr>
            <a:xfrm>
              <a:off x="0" y="0"/>
              <a:ext cx="104415" cy="2709333"/>
            </a:xfrm>
            <a:custGeom>
              <a:avLst/>
              <a:gdLst/>
              <a:ahLst/>
              <a:cxnLst/>
              <a:rect l="l" t="t" r="r" b="b"/>
              <a:pathLst>
                <a:path w="104415" h="2709333">
                  <a:moveTo>
                    <a:pt x="0" y="0"/>
                  </a:moveTo>
                  <a:lnTo>
                    <a:pt x="104415" y="0"/>
                  </a:lnTo>
                  <a:lnTo>
                    <a:pt x="104415" y="2709333"/>
                  </a:lnTo>
                  <a:lnTo>
                    <a:pt x="0" y="2709333"/>
                  </a:lnTo>
                  <a:close/>
                </a:path>
              </a:pathLst>
            </a:custGeom>
            <a:solidFill>
              <a:srgbClr val="1D5380"/>
            </a:solidFill>
          </p:spPr>
          <p:txBody>
            <a:bodyPr/>
            <a:lstStyle/>
            <a:p>
              <a:endParaRPr lang="pt-BR"/>
            </a:p>
          </p:txBody>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7891551" y="0"/>
            <a:ext cx="396449" cy="10287000"/>
            <a:chOff x="0" y="0"/>
            <a:chExt cx="104415" cy="2709333"/>
          </a:xfrm>
        </p:grpSpPr>
        <p:sp>
          <p:nvSpPr>
            <p:cNvPr id="12" name="Freeform 12"/>
            <p:cNvSpPr/>
            <p:nvPr/>
          </p:nvSpPr>
          <p:spPr>
            <a:xfrm>
              <a:off x="0" y="0"/>
              <a:ext cx="104415" cy="2709333"/>
            </a:xfrm>
            <a:custGeom>
              <a:avLst/>
              <a:gdLst/>
              <a:ahLst/>
              <a:cxnLst/>
              <a:rect l="l" t="t" r="r" b="b"/>
              <a:pathLst>
                <a:path w="104415" h="2709333">
                  <a:moveTo>
                    <a:pt x="0" y="0"/>
                  </a:moveTo>
                  <a:lnTo>
                    <a:pt x="104415" y="0"/>
                  </a:lnTo>
                  <a:lnTo>
                    <a:pt x="104415" y="2709333"/>
                  </a:lnTo>
                  <a:lnTo>
                    <a:pt x="0" y="2709333"/>
                  </a:lnTo>
                  <a:close/>
                </a:path>
              </a:pathLst>
            </a:custGeom>
            <a:solidFill>
              <a:srgbClr val="1D5380"/>
            </a:solidFill>
          </p:spPr>
          <p:txBody>
            <a:bodyPr/>
            <a:lstStyle/>
            <a:p>
              <a:endParaRPr lang="pt-BR"/>
            </a:p>
          </p:txBody>
        </p:sp>
        <p:sp>
          <p:nvSpPr>
            <p:cNvPr id="13" name="TextBox 1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rot="5400000">
            <a:off x="9017119" y="-9017119"/>
            <a:ext cx="253763" cy="18288000"/>
            <a:chOff x="0" y="0"/>
            <a:chExt cx="66835" cy="4816593"/>
          </a:xfrm>
        </p:grpSpPr>
        <p:sp>
          <p:nvSpPr>
            <p:cNvPr id="15" name="Freeform 15"/>
            <p:cNvSpPr/>
            <p:nvPr/>
          </p:nvSpPr>
          <p:spPr>
            <a:xfrm>
              <a:off x="0" y="0"/>
              <a:ext cx="66835" cy="4816592"/>
            </a:xfrm>
            <a:custGeom>
              <a:avLst/>
              <a:gdLst/>
              <a:ahLst/>
              <a:cxnLst/>
              <a:rect l="l" t="t" r="r" b="b"/>
              <a:pathLst>
                <a:path w="66835" h="4816592">
                  <a:moveTo>
                    <a:pt x="0" y="0"/>
                  </a:moveTo>
                  <a:lnTo>
                    <a:pt x="66835" y="0"/>
                  </a:lnTo>
                  <a:lnTo>
                    <a:pt x="66835" y="4816592"/>
                  </a:lnTo>
                  <a:lnTo>
                    <a:pt x="0" y="4816592"/>
                  </a:lnTo>
                  <a:close/>
                </a:path>
              </a:pathLst>
            </a:custGeom>
            <a:solidFill>
              <a:srgbClr val="1D5380"/>
            </a:solidFill>
          </p:spPr>
          <p:txBody>
            <a:bodyPr/>
            <a:lstStyle/>
            <a:p>
              <a:endParaRPr lang="pt-BR"/>
            </a:p>
          </p:txBody>
        </p:sp>
        <p:sp>
          <p:nvSpPr>
            <p:cNvPr id="16" name="TextBox 1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5400000">
            <a:off x="8997081" y="1036157"/>
            <a:ext cx="293839" cy="18288000"/>
            <a:chOff x="0" y="0"/>
            <a:chExt cx="77390" cy="4816593"/>
          </a:xfrm>
        </p:grpSpPr>
        <p:sp>
          <p:nvSpPr>
            <p:cNvPr id="18" name="Freeform 18"/>
            <p:cNvSpPr/>
            <p:nvPr/>
          </p:nvSpPr>
          <p:spPr>
            <a:xfrm>
              <a:off x="0" y="0"/>
              <a:ext cx="77390" cy="4816592"/>
            </a:xfrm>
            <a:custGeom>
              <a:avLst/>
              <a:gdLst/>
              <a:ahLst/>
              <a:cxnLst/>
              <a:rect l="l" t="t" r="r" b="b"/>
              <a:pathLst>
                <a:path w="77390" h="4816592">
                  <a:moveTo>
                    <a:pt x="0" y="0"/>
                  </a:moveTo>
                  <a:lnTo>
                    <a:pt x="77390" y="0"/>
                  </a:lnTo>
                  <a:lnTo>
                    <a:pt x="77390" y="4816592"/>
                  </a:lnTo>
                  <a:lnTo>
                    <a:pt x="0" y="4816592"/>
                  </a:lnTo>
                  <a:close/>
                </a:path>
              </a:pathLst>
            </a:custGeom>
            <a:solidFill>
              <a:srgbClr val="1D5380"/>
            </a:solidFill>
          </p:spPr>
          <p:txBody>
            <a:bodyPr/>
            <a:lstStyle/>
            <a:p>
              <a:endParaRPr lang="pt-BR"/>
            </a:p>
          </p:txBody>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6" name="TextBox 26"/>
          <p:cNvSpPr txBox="1"/>
          <p:nvPr/>
        </p:nvSpPr>
        <p:spPr>
          <a:xfrm>
            <a:off x="11927026" y="9052059"/>
            <a:ext cx="5284329" cy="906071"/>
          </a:xfrm>
          <a:prstGeom prst="rect">
            <a:avLst/>
          </a:prstGeom>
        </p:spPr>
        <p:txBody>
          <a:bodyPr lIns="0" tIns="0" rIns="0" bIns="0" rtlCol="0" anchor="t">
            <a:spAutoFit/>
          </a:bodyPr>
          <a:lstStyle/>
          <a:p>
            <a:pPr algn="ctr">
              <a:lnSpc>
                <a:spcPts val="7279"/>
              </a:lnSpc>
            </a:pPr>
            <a:r>
              <a:rPr lang="en-US" sz="5199">
                <a:solidFill>
                  <a:srgbClr val="FFFFFF"/>
                </a:solidFill>
                <a:latin typeface="Arimo"/>
              </a:rPr>
              <a:t>#vempra</a:t>
            </a:r>
            <a:r>
              <a:rPr lang="en-US" sz="5199">
                <a:solidFill>
                  <a:srgbClr val="FFFFFF"/>
                </a:solidFill>
                <a:latin typeface="Arimo Bold"/>
              </a:rPr>
              <a:t>FaSouza</a:t>
            </a:r>
          </a:p>
        </p:txBody>
      </p:sp>
      <p:sp>
        <p:nvSpPr>
          <p:cNvPr id="21" name="CaixaDeTexto 20">
            <a:extLst>
              <a:ext uri="{FF2B5EF4-FFF2-40B4-BE49-F238E27FC236}">
                <a16:creationId xmlns:a16="http://schemas.microsoft.com/office/drawing/2014/main" id="{5A70CFA5-70ED-99B3-7DCB-0B88FA3A8AE6}"/>
              </a:ext>
            </a:extLst>
          </p:cNvPr>
          <p:cNvSpPr txBox="1"/>
          <p:nvPr/>
        </p:nvSpPr>
        <p:spPr>
          <a:xfrm>
            <a:off x="821963" y="1842499"/>
            <a:ext cx="16404632" cy="5632311"/>
          </a:xfrm>
          <a:prstGeom prst="rect">
            <a:avLst/>
          </a:prstGeom>
          <a:noFill/>
        </p:spPr>
        <p:txBody>
          <a:bodyPr wrap="square" rtlCol="0">
            <a:spAutoFit/>
          </a:bodyPr>
          <a:lstStyle/>
          <a:p>
            <a:r>
              <a:rPr lang="pt-BR" sz="3600" b="1" dirty="0">
                <a:solidFill>
                  <a:schemeClr val="accent1">
                    <a:lumMod val="50000"/>
                  </a:schemeClr>
                </a:solidFill>
                <a:latin typeface="Arimo" panose="020B0604020202020204" charset="0"/>
                <a:ea typeface="Arimo" panose="020B0604020202020204" charset="0"/>
                <a:cs typeface="Arimo" panose="020B0604020202020204" charset="0"/>
              </a:rPr>
              <a:t>OBJETIVO DAS FÉRIAS</a:t>
            </a:r>
          </a:p>
          <a:p>
            <a:endParaRPr lang="pt-BR" sz="3600" b="1" dirty="0">
              <a:solidFill>
                <a:schemeClr val="accent1">
                  <a:lumMod val="50000"/>
                </a:schemeClr>
              </a:solidFill>
              <a:latin typeface="Arimo" panose="020B0604020202020204" charset="0"/>
              <a:ea typeface="Arimo" panose="020B0604020202020204" charset="0"/>
              <a:cs typeface="Arimo" panose="020B0604020202020204" charset="0"/>
            </a:endParaRPr>
          </a:p>
          <a:p>
            <a:pPr algn="ctr"/>
            <a:r>
              <a:rPr lang="pt-BR" sz="3600" dirty="0">
                <a:solidFill>
                  <a:schemeClr val="accent1">
                    <a:lumMod val="50000"/>
                  </a:schemeClr>
                </a:solidFill>
                <a:latin typeface="Arimo" panose="020B0604020202020204" charset="0"/>
                <a:ea typeface="Arimo" panose="020B0604020202020204" charset="0"/>
                <a:cs typeface="Arimo" panose="020B0604020202020204" charset="0"/>
              </a:rPr>
              <a:t>Ás férias, no Brasil, são um direito previsto pela Consolidação das Leis de Trabalho (CLT) e pela Constituição Federal. O objetivo é garantir aos colaboradores um período remunerado de descanso.</a:t>
            </a:r>
          </a:p>
          <a:p>
            <a:pPr algn="ctr"/>
            <a:endParaRPr lang="pt-BR" sz="3600" dirty="0">
              <a:solidFill>
                <a:schemeClr val="accent1">
                  <a:lumMod val="50000"/>
                </a:schemeClr>
              </a:solidFill>
              <a:latin typeface="Arimo" panose="020B0604020202020204" charset="0"/>
              <a:ea typeface="Arimo" panose="020B0604020202020204" charset="0"/>
              <a:cs typeface="Arimo" panose="020B0604020202020204" charset="0"/>
            </a:endParaRPr>
          </a:p>
          <a:p>
            <a:pPr algn="ctr"/>
            <a:r>
              <a:rPr lang="pt-BR" sz="3600" dirty="0">
                <a:solidFill>
                  <a:schemeClr val="accent1">
                    <a:lumMod val="50000"/>
                  </a:schemeClr>
                </a:solidFill>
                <a:latin typeface="Arimo" panose="020B0604020202020204" charset="0"/>
                <a:ea typeface="Arimo" panose="020B0604020202020204" charset="0"/>
                <a:cs typeface="Arimo" panose="020B0604020202020204" charset="0"/>
              </a:rPr>
              <a:t>Descanso é o período de folga: tempo em que não se trabalha; repouso. Falta de ocupação; tempo dedicado ao ócio; vagas; maneira de se comportar que denota tranquilidade; sossego; paz de espírito. Ausência de pressa: em que há lentidão; morosidade.</a:t>
            </a:r>
          </a:p>
        </p:txBody>
      </p:sp>
    </p:spTree>
    <p:extLst>
      <p:ext uri="{BB962C8B-B14F-4D97-AF65-F5344CB8AC3E}">
        <p14:creationId xmlns:p14="http://schemas.microsoft.com/office/powerpoint/2010/main" val="1636709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970838"/>
            <a:ext cx="18999170" cy="1316162"/>
            <a:chOff x="0" y="0"/>
            <a:chExt cx="5003897" cy="346643"/>
          </a:xfrm>
        </p:grpSpPr>
        <p:sp>
          <p:nvSpPr>
            <p:cNvPr id="3" name="Freeform 3"/>
            <p:cNvSpPr/>
            <p:nvPr/>
          </p:nvSpPr>
          <p:spPr>
            <a:xfrm>
              <a:off x="0" y="0"/>
              <a:ext cx="5003897" cy="346643"/>
            </a:xfrm>
            <a:custGeom>
              <a:avLst/>
              <a:gdLst/>
              <a:ahLst/>
              <a:cxnLst/>
              <a:rect l="l" t="t" r="r" b="b"/>
              <a:pathLst>
                <a:path w="5003897" h="346643">
                  <a:moveTo>
                    <a:pt x="0" y="0"/>
                  </a:moveTo>
                  <a:lnTo>
                    <a:pt x="5003897" y="0"/>
                  </a:lnTo>
                  <a:lnTo>
                    <a:pt x="5003897" y="346643"/>
                  </a:lnTo>
                  <a:lnTo>
                    <a:pt x="0" y="346643"/>
                  </a:lnTo>
                  <a:close/>
                </a:path>
              </a:pathLst>
            </a:custGeom>
            <a:solidFill>
              <a:srgbClr val="FEB31A"/>
            </a:solidFill>
          </p:spPr>
          <p:txBody>
            <a:bodyPr/>
            <a:lstStyle/>
            <a:p>
              <a:endParaRPr lang="pt-BR"/>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283518" y="126881"/>
            <a:ext cx="2767839" cy="334262"/>
            <a:chOff x="0" y="0"/>
            <a:chExt cx="728978" cy="88036"/>
          </a:xfrm>
        </p:grpSpPr>
        <p:sp>
          <p:nvSpPr>
            <p:cNvPr id="6" name="Freeform 6"/>
            <p:cNvSpPr/>
            <p:nvPr/>
          </p:nvSpPr>
          <p:spPr>
            <a:xfrm>
              <a:off x="0" y="0"/>
              <a:ext cx="728978" cy="88036"/>
            </a:xfrm>
            <a:custGeom>
              <a:avLst/>
              <a:gdLst/>
              <a:ahLst/>
              <a:cxnLst/>
              <a:rect l="l" t="t" r="r" b="b"/>
              <a:pathLst>
                <a:path w="728978" h="88036">
                  <a:moveTo>
                    <a:pt x="0" y="0"/>
                  </a:moveTo>
                  <a:lnTo>
                    <a:pt x="728978" y="0"/>
                  </a:lnTo>
                  <a:lnTo>
                    <a:pt x="728978" y="88036"/>
                  </a:lnTo>
                  <a:lnTo>
                    <a:pt x="0" y="88036"/>
                  </a:lnTo>
                  <a:close/>
                </a:path>
              </a:pathLst>
            </a:custGeom>
            <a:solidFill>
              <a:srgbClr val="FEB31A"/>
            </a:solidFill>
          </p:spPr>
          <p:txBody>
            <a:bodyPr/>
            <a:lstStyle/>
            <a:p>
              <a:endParaRPr lang="pt-BR"/>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0" y="0"/>
            <a:ext cx="396449" cy="10287000"/>
            <a:chOff x="0" y="0"/>
            <a:chExt cx="104415" cy="2709333"/>
          </a:xfrm>
        </p:grpSpPr>
        <p:sp>
          <p:nvSpPr>
            <p:cNvPr id="9" name="Freeform 9"/>
            <p:cNvSpPr/>
            <p:nvPr/>
          </p:nvSpPr>
          <p:spPr>
            <a:xfrm>
              <a:off x="0" y="0"/>
              <a:ext cx="104415" cy="2709333"/>
            </a:xfrm>
            <a:custGeom>
              <a:avLst/>
              <a:gdLst/>
              <a:ahLst/>
              <a:cxnLst/>
              <a:rect l="l" t="t" r="r" b="b"/>
              <a:pathLst>
                <a:path w="104415" h="2709333">
                  <a:moveTo>
                    <a:pt x="0" y="0"/>
                  </a:moveTo>
                  <a:lnTo>
                    <a:pt x="104415" y="0"/>
                  </a:lnTo>
                  <a:lnTo>
                    <a:pt x="104415" y="2709333"/>
                  </a:lnTo>
                  <a:lnTo>
                    <a:pt x="0" y="2709333"/>
                  </a:lnTo>
                  <a:close/>
                </a:path>
              </a:pathLst>
            </a:custGeom>
            <a:solidFill>
              <a:srgbClr val="1D5380"/>
            </a:solidFill>
          </p:spPr>
          <p:txBody>
            <a:bodyPr/>
            <a:lstStyle/>
            <a:p>
              <a:endParaRPr lang="pt-BR"/>
            </a:p>
          </p:txBody>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7891551" y="0"/>
            <a:ext cx="396449" cy="10287000"/>
            <a:chOff x="0" y="0"/>
            <a:chExt cx="104415" cy="2709333"/>
          </a:xfrm>
        </p:grpSpPr>
        <p:sp>
          <p:nvSpPr>
            <p:cNvPr id="12" name="Freeform 12"/>
            <p:cNvSpPr/>
            <p:nvPr/>
          </p:nvSpPr>
          <p:spPr>
            <a:xfrm>
              <a:off x="0" y="0"/>
              <a:ext cx="104415" cy="2709333"/>
            </a:xfrm>
            <a:custGeom>
              <a:avLst/>
              <a:gdLst/>
              <a:ahLst/>
              <a:cxnLst/>
              <a:rect l="l" t="t" r="r" b="b"/>
              <a:pathLst>
                <a:path w="104415" h="2709333">
                  <a:moveTo>
                    <a:pt x="0" y="0"/>
                  </a:moveTo>
                  <a:lnTo>
                    <a:pt x="104415" y="0"/>
                  </a:lnTo>
                  <a:lnTo>
                    <a:pt x="104415" y="2709333"/>
                  </a:lnTo>
                  <a:lnTo>
                    <a:pt x="0" y="2709333"/>
                  </a:lnTo>
                  <a:close/>
                </a:path>
              </a:pathLst>
            </a:custGeom>
            <a:solidFill>
              <a:srgbClr val="1D5380"/>
            </a:solidFill>
          </p:spPr>
          <p:txBody>
            <a:bodyPr/>
            <a:lstStyle/>
            <a:p>
              <a:endParaRPr lang="pt-BR"/>
            </a:p>
          </p:txBody>
        </p:sp>
        <p:sp>
          <p:nvSpPr>
            <p:cNvPr id="13" name="TextBox 1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rot="5400000">
            <a:off x="9017119" y="-9017119"/>
            <a:ext cx="253763" cy="18288000"/>
            <a:chOff x="0" y="0"/>
            <a:chExt cx="66835" cy="4816593"/>
          </a:xfrm>
        </p:grpSpPr>
        <p:sp>
          <p:nvSpPr>
            <p:cNvPr id="15" name="Freeform 15"/>
            <p:cNvSpPr/>
            <p:nvPr/>
          </p:nvSpPr>
          <p:spPr>
            <a:xfrm>
              <a:off x="0" y="0"/>
              <a:ext cx="66835" cy="4816592"/>
            </a:xfrm>
            <a:custGeom>
              <a:avLst/>
              <a:gdLst/>
              <a:ahLst/>
              <a:cxnLst/>
              <a:rect l="l" t="t" r="r" b="b"/>
              <a:pathLst>
                <a:path w="66835" h="4816592">
                  <a:moveTo>
                    <a:pt x="0" y="0"/>
                  </a:moveTo>
                  <a:lnTo>
                    <a:pt x="66835" y="0"/>
                  </a:lnTo>
                  <a:lnTo>
                    <a:pt x="66835" y="4816592"/>
                  </a:lnTo>
                  <a:lnTo>
                    <a:pt x="0" y="4816592"/>
                  </a:lnTo>
                  <a:close/>
                </a:path>
              </a:pathLst>
            </a:custGeom>
            <a:solidFill>
              <a:srgbClr val="1D5380"/>
            </a:solidFill>
          </p:spPr>
          <p:txBody>
            <a:bodyPr/>
            <a:lstStyle/>
            <a:p>
              <a:endParaRPr lang="pt-BR"/>
            </a:p>
          </p:txBody>
        </p:sp>
        <p:sp>
          <p:nvSpPr>
            <p:cNvPr id="16" name="TextBox 1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5400000">
            <a:off x="8997081" y="1036157"/>
            <a:ext cx="293839" cy="18288000"/>
            <a:chOff x="0" y="0"/>
            <a:chExt cx="77390" cy="4816593"/>
          </a:xfrm>
        </p:grpSpPr>
        <p:sp>
          <p:nvSpPr>
            <p:cNvPr id="18" name="Freeform 18"/>
            <p:cNvSpPr/>
            <p:nvPr/>
          </p:nvSpPr>
          <p:spPr>
            <a:xfrm>
              <a:off x="0" y="0"/>
              <a:ext cx="77390" cy="4816592"/>
            </a:xfrm>
            <a:custGeom>
              <a:avLst/>
              <a:gdLst/>
              <a:ahLst/>
              <a:cxnLst/>
              <a:rect l="l" t="t" r="r" b="b"/>
              <a:pathLst>
                <a:path w="77390" h="4816592">
                  <a:moveTo>
                    <a:pt x="0" y="0"/>
                  </a:moveTo>
                  <a:lnTo>
                    <a:pt x="77390" y="0"/>
                  </a:lnTo>
                  <a:lnTo>
                    <a:pt x="77390" y="4816592"/>
                  </a:lnTo>
                  <a:lnTo>
                    <a:pt x="0" y="4816592"/>
                  </a:lnTo>
                  <a:close/>
                </a:path>
              </a:pathLst>
            </a:custGeom>
            <a:solidFill>
              <a:srgbClr val="1D5380"/>
            </a:solidFill>
          </p:spPr>
          <p:txBody>
            <a:bodyPr/>
            <a:lstStyle/>
            <a:p>
              <a:endParaRPr lang="pt-BR"/>
            </a:p>
          </p:txBody>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6" name="TextBox 26"/>
          <p:cNvSpPr txBox="1"/>
          <p:nvPr/>
        </p:nvSpPr>
        <p:spPr>
          <a:xfrm>
            <a:off x="11927026" y="9052059"/>
            <a:ext cx="5284329" cy="906071"/>
          </a:xfrm>
          <a:prstGeom prst="rect">
            <a:avLst/>
          </a:prstGeom>
        </p:spPr>
        <p:txBody>
          <a:bodyPr lIns="0" tIns="0" rIns="0" bIns="0" rtlCol="0" anchor="t">
            <a:spAutoFit/>
          </a:bodyPr>
          <a:lstStyle/>
          <a:p>
            <a:pPr algn="ctr">
              <a:lnSpc>
                <a:spcPts val="7279"/>
              </a:lnSpc>
            </a:pPr>
            <a:r>
              <a:rPr lang="en-US" sz="5199">
                <a:solidFill>
                  <a:srgbClr val="FFFFFF"/>
                </a:solidFill>
                <a:latin typeface="Arimo"/>
              </a:rPr>
              <a:t>#vempra</a:t>
            </a:r>
            <a:r>
              <a:rPr lang="en-US" sz="5199">
                <a:solidFill>
                  <a:srgbClr val="FFFFFF"/>
                </a:solidFill>
                <a:latin typeface="Arimo Bold"/>
              </a:rPr>
              <a:t>FaSouza</a:t>
            </a:r>
          </a:p>
        </p:txBody>
      </p:sp>
      <p:sp>
        <p:nvSpPr>
          <p:cNvPr id="21" name="CaixaDeTexto 20">
            <a:extLst>
              <a:ext uri="{FF2B5EF4-FFF2-40B4-BE49-F238E27FC236}">
                <a16:creationId xmlns:a16="http://schemas.microsoft.com/office/drawing/2014/main" id="{5A70CFA5-70ED-99B3-7DCB-0B88FA3A8AE6}"/>
              </a:ext>
            </a:extLst>
          </p:cNvPr>
          <p:cNvSpPr txBox="1"/>
          <p:nvPr/>
        </p:nvSpPr>
        <p:spPr>
          <a:xfrm>
            <a:off x="821963" y="1842499"/>
            <a:ext cx="16404632" cy="3293209"/>
          </a:xfrm>
          <a:prstGeom prst="rect">
            <a:avLst/>
          </a:prstGeom>
          <a:noFill/>
        </p:spPr>
        <p:txBody>
          <a:bodyPr wrap="square" rtlCol="0">
            <a:spAutoFit/>
          </a:bodyPr>
          <a:lstStyle/>
          <a:p>
            <a:r>
              <a:rPr lang="pt-BR" sz="4400" b="1" dirty="0">
                <a:solidFill>
                  <a:schemeClr val="accent1">
                    <a:lumMod val="50000"/>
                  </a:schemeClr>
                </a:solidFill>
                <a:latin typeface="Arimo" panose="020B0604020202020204" charset="0"/>
                <a:ea typeface="Arimo" panose="020B0604020202020204" charset="0"/>
                <a:cs typeface="Arimo" panose="020B0604020202020204" charset="0"/>
              </a:rPr>
              <a:t>DIREITOS E DEVERES</a:t>
            </a:r>
          </a:p>
          <a:p>
            <a:endParaRPr lang="pt-BR" sz="4400" b="1" dirty="0">
              <a:solidFill>
                <a:schemeClr val="accent1">
                  <a:lumMod val="50000"/>
                </a:schemeClr>
              </a:solidFill>
              <a:latin typeface="Arimo" panose="020B0604020202020204" charset="0"/>
              <a:ea typeface="Arimo" panose="020B0604020202020204" charset="0"/>
              <a:cs typeface="Arimo" panose="020B0604020202020204" charset="0"/>
            </a:endParaRPr>
          </a:p>
          <a:p>
            <a:pPr algn="ctr"/>
            <a:r>
              <a:rPr lang="pt-BR" sz="4000" dirty="0">
                <a:solidFill>
                  <a:schemeClr val="accent1">
                    <a:lumMod val="50000"/>
                  </a:schemeClr>
                </a:solidFill>
                <a:latin typeface="Arimo" panose="020B0604020202020204" charset="0"/>
                <a:ea typeface="Arimo" panose="020B0604020202020204" charset="0"/>
                <a:cs typeface="Arimo" panose="020B0604020202020204" charset="0"/>
              </a:rPr>
              <a:t>O trabalhador adquire direito a Férias após cada período de 12 meses (período aquisitivo) de vigência do contrato de trabalho, ou seja, conta-se o ano contratual, e não o ano civil (CLT, artigo 130)</a:t>
            </a:r>
          </a:p>
        </p:txBody>
      </p:sp>
      <p:cxnSp>
        <p:nvCxnSpPr>
          <p:cNvPr id="22" name="Conector reto 21">
            <a:extLst>
              <a:ext uri="{FF2B5EF4-FFF2-40B4-BE49-F238E27FC236}">
                <a16:creationId xmlns:a16="http://schemas.microsoft.com/office/drawing/2014/main" id="{6EA752CF-F3F6-3BDB-C1A9-B784EEB4AA79}"/>
              </a:ext>
            </a:extLst>
          </p:cNvPr>
          <p:cNvCxnSpPr/>
          <p:nvPr/>
        </p:nvCxnSpPr>
        <p:spPr>
          <a:xfrm>
            <a:off x="2667000" y="7429500"/>
            <a:ext cx="12420600" cy="0"/>
          </a:xfrm>
          <a:prstGeom prst="line">
            <a:avLst/>
          </a:prstGeom>
          <a:ln w="38100"/>
        </p:spPr>
        <p:style>
          <a:lnRef idx="1">
            <a:schemeClr val="dk1"/>
          </a:lnRef>
          <a:fillRef idx="0">
            <a:schemeClr val="dk1"/>
          </a:fillRef>
          <a:effectRef idx="0">
            <a:schemeClr val="dk1"/>
          </a:effectRef>
          <a:fontRef idx="minor">
            <a:schemeClr val="tx1"/>
          </a:fontRef>
        </p:style>
      </p:cxnSp>
      <p:sp>
        <p:nvSpPr>
          <p:cNvPr id="24" name="CaixaDeTexto 23">
            <a:extLst>
              <a:ext uri="{FF2B5EF4-FFF2-40B4-BE49-F238E27FC236}">
                <a16:creationId xmlns:a16="http://schemas.microsoft.com/office/drawing/2014/main" id="{F0282762-2A49-7AD3-FBE5-E74FB79E1866}"/>
              </a:ext>
            </a:extLst>
          </p:cNvPr>
          <p:cNvSpPr txBox="1"/>
          <p:nvPr/>
        </p:nvSpPr>
        <p:spPr>
          <a:xfrm>
            <a:off x="1786437" y="6656197"/>
            <a:ext cx="2529840" cy="584775"/>
          </a:xfrm>
          <a:prstGeom prst="rect">
            <a:avLst/>
          </a:prstGeom>
          <a:noFill/>
        </p:spPr>
        <p:txBody>
          <a:bodyPr wrap="square">
            <a:spAutoFit/>
          </a:bodyPr>
          <a:lstStyle/>
          <a:p>
            <a:r>
              <a:rPr lang="pt-BR" sz="3200" b="1" dirty="0">
                <a:solidFill>
                  <a:schemeClr val="accent1">
                    <a:lumMod val="75000"/>
                  </a:schemeClr>
                </a:solidFill>
              </a:rPr>
              <a:t>04/07/2023</a:t>
            </a:r>
          </a:p>
        </p:txBody>
      </p:sp>
      <p:sp>
        <p:nvSpPr>
          <p:cNvPr id="25" name="CaixaDeTexto 24">
            <a:extLst>
              <a:ext uri="{FF2B5EF4-FFF2-40B4-BE49-F238E27FC236}">
                <a16:creationId xmlns:a16="http://schemas.microsoft.com/office/drawing/2014/main" id="{2998F136-81BE-3EBA-8E45-B3761D85D77E}"/>
              </a:ext>
            </a:extLst>
          </p:cNvPr>
          <p:cNvSpPr txBox="1"/>
          <p:nvPr/>
        </p:nvSpPr>
        <p:spPr>
          <a:xfrm>
            <a:off x="13822680" y="6669114"/>
            <a:ext cx="2529840" cy="584775"/>
          </a:xfrm>
          <a:prstGeom prst="rect">
            <a:avLst/>
          </a:prstGeom>
          <a:noFill/>
        </p:spPr>
        <p:txBody>
          <a:bodyPr wrap="square">
            <a:spAutoFit/>
          </a:bodyPr>
          <a:lstStyle/>
          <a:p>
            <a:r>
              <a:rPr lang="pt-BR" sz="3200" b="1" dirty="0">
                <a:solidFill>
                  <a:srgbClr val="00B050"/>
                </a:solidFill>
              </a:rPr>
              <a:t>04/07/2024</a:t>
            </a:r>
          </a:p>
        </p:txBody>
      </p:sp>
    </p:spTree>
    <p:extLst>
      <p:ext uri="{BB962C8B-B14F-4D97-AF65-F5344CB8AC3E}">
        <p14:creationId xmlns:p14="http://schemas.microsoft.com/office/powerpoint/2010/main" val="145200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970838"/>
            <a:ext cx="18999170" cy="1316162"/>
            <a:chOff x="0" y="0"/>
            <a:chExt cx="5003897" cy="346643"/>
          </a:xfrm>
        </p:grpSpPr>
        <p:sp>
          <p:nvSpPr>
            <p:cNvPr id="3" name="Freeform 3"/>
            <p:cNvSpPr/>
            <p:nvPr/>
          </p:nvSpPr>
          <p:spPr>
            <a:xfrm>
              <a:off x="0" y="0"/>
              <a:ext cx="5003897" cy="346643"/>
            </a:xfrm>
            <a:custGeom>
              <a:avLst/>
              <a:gdLst/>
              <a:ahLst/>
              <a:cxnLst/>
              <a:rect l="l" t="t" r="r" b="b"/>
              <a:pathLst>
                <a:path w="5003897" h="346643">
                  <a:moveTo>
                    <a:pt x="0" y="0"/>
                  </a:moveTo>
                  <a:lnTo>
                    <a:pt x="5003897" y="0"/>
                  </a:lnTo>
                  <a:lnTo>
                    <a:pt x="5003897" y="346643"/>
                  </a:lnTo>
                  <a:lnTo>
                    <a:pt x="0" y="346643"/>
                  </a:lnTo>
                  <a:close/>
                </a:path>
              </a:pathLst>
            </a:custGeom>
            <a:solidFill>
              <a:srgbClr val="FEB31A"/>
            </a:solidFill>
          </p:spPr>
          <p:txBody>
            <a:bodyPr/>
            <a:lstStyle/>
            <a:p>
              <a:endParaRPr lang="pt-BR"/>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283518" y="126881"/>
            <a:ext cx="2767839" cy="334262"/>
            <a:chOff x="0" y="0"/>
            <a:chExt cx="728978" cy="88036"/>
          </a:xfrm>
        </p:grpSpPr>
        <p:sp>
          <p:nvSpPr>
            <p:cNvPr id="6" name="Freeform 6"/>
            <p:cNvSpPr/>
            <p:nvPr/>
          </p:nvSpPr>
          <p:spPr>
            <a:xfrm>
              <a:off x="0" y="0"/>
              <a:ext cx="728978" cy="88036"/>
            </a:xfrm>
            <a:custGeom>
              <a:avLst/>
              <a:gdLst/>
              <a:ahLst/>
              <a:cxnLst/>
              <a:rect l="l" t="t" r="r" b="b"/>
              <a:pathLst>
                <a:path w="728978" h="88036">
                  <a:moveTo>
                    <a:pt x="0" y="0"/>
                  </a:moveTo>
                  <a:lnTo>
                    <a:pt x="728978" y="0"/>
                  </a:lnTo>
                  <a:lnTo>
                    <a:pt x="728978" y="88036"/>
                  </a:lnTo>
                  <a:lnTo>
                    <a:pt x="0" y="88036"/>
                  </a:lnTo>
                  <a:close/>
                </a:path>
              </a:pathLst>
            </a:custGeom>
            <a:solidFill>
              <a:srgbClr val="FEB31A"/>
            </a:solidFill>
          </p:spPr>
          <p:txBody>
            <a:bodyPr/>
            <a:lstStyle/>
            <a:p>
              <a:endParaRPr lang="pt-BR"/>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0" y="0"/>
            <a:ext cx="396449" cy="10287000"/>
            <a:chOff x="0" y="0"/>
            <a:chExt cx="104415" cy="2709333"/>
          </a:xfrm>
        </p:grpSpPr>
        <p:sp>
          <p:nvSpPr>
            <p:cNvPr id="9" name="Freeform 9"/>
            <p:cNvSpPr/>
            <p:nvPr/>
          </p:nvSpPr>
          <p:spPr>
            <a:xfrm>
              <a:off x="0" y="0"/>
              <a:ext cx="104415" cy="2709333"/>
            </a:xfrm>
            <a:custGeom>
              <a:avLst/>
              <a:gdLst/>
              <a:ahLst/>
              <a:cxnLst/>
              <a:rect l="l" t="t" r="r" b="b"/>
              <a:pathLst>
                <a:path w="104415" h="2709333">
                  <a:moveTo>
                    <a:pt x="0" y="0"/>
                  </a:moveTo>
                  <a:lnTo>
                    <a:pt x="104415" y="0"/>
                  </a:lnTo>
                  <a:lnTo>
                    <a:pt x="104415" y="2709333"/>
                  </a:lnTo>
                  <a:lnTo>
                    <a:pt x="0" y="2709333"/>
                  </a:lnTo>
                  <a:close/>
                </a:path>
              </a:pathLst>
            </a:custGeom>
            <a:solidFill>
              <a:srgbClr val="1D5380"/>
            </a:solidFill>
          </p:spPr>
          <p:txBody>
            <a:bodyPr/>
            <a:lstStyle/>
            <a:p>
              <a:endParaRPr lang="pt-BR"/>
            </a:p>
          </p:txBody>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7891551" y="0"/>
            <a:ext cx="396449" cy="10287000"/>
            <a:chOff x="0" y="0"/>
            <a:chExt cx="104415" cy="2709333"/>
          </a:xfrm>
        </p:grpSpPr>
        <p:sp>
          <p:nvSpPr>
            <p:cNvPr id="12" name="Freeform 12"/>
            <p:cNvSpPr/>
            <p:nvPr/>
          </p:nvSpPr>
          <p:spPr>
            <a:xfrm>
              <a:off x="0" y="0"/>
              <a:ext cx="104415" cy="2709333"/>
            </a:xfrm>
            <a:custGeom>
              <a:avLst/>
              <a:gdLst/>
              <a:ahLst/>
              <a:cxnLst/>
              <a:rect l="l" t="t" r="r" b="b"/>
              <a:pathLst>
                <a:path w="104415" h="2709333">
                  <a:moveTo>
                    <a:pt x="0" y="0"/>
                  </a:moveTo>
                  <a:lnTo>
                    <a:pt x="104415" y="0"/>
                  </a:lnTo>
                  <a:lnTo>
                    <a:pt x="104415" y="2709333"/>
                  </a:lnTo>
                  <a:lnTo>
                    <a:pt x="0" y="2709333"/>
                  </a:lnTo>
                  <a:close/>
                </a:path>
              </a:pathLst>
            </a:custGeom>
            <a:solidFill>
              <a:srgbClr val="1D5380"/>
            </a:solidFill>
          </p:spPr>
          <p:txBody>
            <a:bodyPr/>
            <a:lstStyle/>
            <a:p>
              <a:endParaRPr lang="pt-BR"/>
            </a:p>
          </p:txBody>
        </p:sp>
        <p:sp>
          <p:nvSpPr>
            <p:cNvPr id="13" name="TextBox 1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rot="5400000">
            <a:off x="9017119" y="-9017119"/>
            <a:ext cx="253763" cy="18288000"/>
            <a:chOff x="0" y="0"/>
            <a:chExt cx="66835" cy="4816593"/>
          </a:xfrm>
        </p:grpSpPr>
        <p:sp>
          <p:nvSpPr>
            <p:cNvPr id="15" name="Freeform 15"/>
            <p:cNvSpPr/>
            <p:nvPr/>
          </p:nvSpPr>
          <p:spPr>
            <a:xfrm>
              <a:off x="0" y="0"/>
              <a:ext cx="66835" cy="4816592"/>
            </a:xfrm>
            <a:custGeom>
              <a:avLst/>
              <a:gdLst/>
              <a:ahLst/>
              <a:cxnLst/>
              <a:rect l="l" t="t" r="r" b="b"/>
              <a:pathLst>
                <a:path w="66835" h="4816592">
                  <a:moveTo>
                    <a:pt x="0" y="0"/>
                  </a:moveTo>
                  <a:lnTo>
                    <a:pt x="66835" y="0"/>
                  </a:lnTo>
                  <a:lnTo>
                    <a:pt x="66835" y="4816592"/>
                  </a:lnTo>
                  <a:lnTo>
                    <a:pt x="0" y="4816592"/>
                  </a:lnTo>
                  <a:close/>
                </a:path>
              </a:pathLst>
            </a:custGeom>
            <a:solidFill>
              <a:srgbClr val="1D5380"/>
            </a:solidFill>
          </p:spPr>
          <p:txBody>
            <a:bodyPr/>
            <a:lstStyle/>
            <a:p>
              <a:endParaRPr lang="pt-BR"/>
            </a:p>
          </p:txBody>
        </p:sp>
        <p:sp>
          <p:nvSpPr>
            <p:cNvPr id="16" name="TextBox 1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5400000">
            <a:off x="8997081" y="1036157"/>
            <a:ext cx="293839" cy="18288000"/>
            <a:chOff x="0" y="0"/>
            <a:chExt cx="77390" cy="4816593"/>
          </a:xfrm>
        </p:grpSpPr>
        <p:sp>
          <p:nvSpPr>
            <p:cNvPr id="18" name="Freeform 18"/>
            <p:cNvSpPr/>
            <p:nvPr/>
          </p:nvSpPr>
          <p:spPr>
            <a:xfrm>
              <a:off x="0" y="0"/>
              <a:ext cx="77390" cy="4816592"/>
            </a:xfrm>
            <a:custGeom>
              <a:avLst/>
              <a:gdLst/>
              <a:ahLst/>
              <a:cxnLst/>
              <a:rect l="l" t="t" r="r" b="b"/>
              <a:pathLst>
                <a:path w="77390" h="4816592">
                  <a:moveTo>
                    <a:pt x="0" y="0"/>
                  </a:moveTo>
                  <a:lnTo>
                    <a:pt x="77390" y="0"/>
                  </a:lnTo>
                  <a:lnTo>
                    <a:pt x="77390" y="4816592"/>
                  </a:lnTo>
                  <a:lnTo>
                    <a:pt x="0" y="4816592"/>
                  </a:lnTo>
                  <a:close/>
                </a:path>
              </a:pathLst>
            </a:custGeom>
            <a:solidFill>
              <a:srgbClr val="1D5380"/>
            </a:solidFill>
          </p:spPr>
          <p:txBody>
            <a:bodyPr/>
            <a:lstStyle/>
            <a:p>
              <a:endParaRPr lang="pt-BR"/>
            </a:p>
          </p:txBody>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6" name="TextBox 26"/>
          <p:cNvSpPr txBox="1"/>
          <p:nvPr/>
        </p:nvSpPr>
        <p:spPr>
          <a:xfrm>
            <a:off x="11927026" y="9052059"/>
            <a:ext cx="5284329" cy="906071"/>
          </a:xfrm>
          <a:prstGeom prst="rect">
            <a:avLst/>
          </a:prstGeom>
        </p:spPr>
        <p:txBody>
          <a:bodyPr lIns="0" tIns="0" rIns="0" bIns="0" rtlCol="0" anchor="t">
            <a:spAutoFit/>
          </a:bodyPr>
          <a:lstStyle/>
          <a:p>
            <a:pPr algn="ctr">
              <a:lnSpc>
                <a:spcPts val="7279"/>
              </a:lnSpc>
            </a:pPr>
            <a:r>
              <a:rPr lang="en-US" sz="5199">
                <a:solidFill>
                  <a:srgbClr val="FFFFFF"/>
                </a:solidFill>
                <a:latin typeface="Arimo"/>
              </a:rPr>
              <a:t>#vempra</a:t>
            </a:r>
            <a:r>
              <a:rPr lang="en-US" sz="5199">
                <a:solidFill>
                  <a:srgbClr val="FFFFFF"/>
                </a:solidFill>
                <a:latin typeface="Arimo Bold"/>
              </a:rPr>
              <a:t>FaSouza</a:t>
            </a:r>
          </a:p>
        </p:txBody>
      </p:sp>
      <p:sp>
        <p:nvSpPr>
          <p:cNvPr id="21" name="CaixaDeTexto 20">
            <a:extLst>
              <a:ext uri="{FF2B5EF4-FFF2-40B4-BE49-F238E27FC236}">
                <a16:creationId xmlns:a16="http://schemas.microsoft.com/office/drawing/2014/main" id="{5A70CFA5-70ED-99B3-7DCB-0B88FA3A8AE6}"/>
              </a:ext>
            </a:extLst>
          </p:cNvPr>
          <p:cNvSpPr txBox="1"/>
          <p:nvPr/>
        </p:nvSpPr>
        <p:spPr>
          <a:xfrm>
            <a:off x="821963" y="1842499"/>
            <a:ext cx="16404632" cy="3293209"/>
          </a:xfrm>
          <a:prstGeom prst="rect">
            <a:avLst/>
          </a:prstGeom>
          <a:noFill/>
        </p:spPr>
        <p:txBody>
          <a:bodyPr wrap="square" rtlCol="0">
            <a:spAutoFit/>
          </a:bodyPr>
          <a:lstStyle/>
          <a:p>
            <a:r>
              <a:rPr lang="pt-BR" sz="4400" b="1" dirty="0">
                <a:solidFill>
                  <a:schemeClr val="accent1">
                    <a:lumMod val="50000"/>
                  </a:schemeClr>
                </a:solidFill>
                <a:latin typeface="Arimo" panose="020B0604020202020204" charset="0"/>
                <a:ea typeface="Arimo" panose="020B0604020202020204" charset="0"/>
                <a:cs typeface="Arimo" panose="020B0604020202020204" charset="0"/>
              </a:rPr>
              <a:t>DIREITOS E DEVERES</a:t>
            </a:r>
          </a:p>
          <a:p>
            <a:endParaRPr lang="pt-BR" sz="4400" b="1" dirty="0">
              <a:solidFill>
                <a:schemeClr val="accent1">
                  <a:lumMod val="50000"/>
                </a:schemeClr>
              </a:solidFill>
              <a:latin typeface="Arimo" panose="020B0604020202020204" charset="0"/>
              <a:ea typeface="Arimo" panose="020B0604020202020204" charset="0"/>
              <a:cs typeface="Arimo" panose="020B0604020202020204" charset="0"/>
            </a:endParaRPr>
          </a:p>
          <a:p>
            <a:pPr algn="ctr"/>
            <a:r>
              <a:rPr lang="pt-BR" sz="4000" dirty="0">
                <a:solidFill>
                  <a:schemeClr val="accent1">
                    <a:lumMod val="50000"/>
                  </a:schemeClr>
                </a:solidFill>
                <a:latin typeface="Arimo" panose="020B0604020202020204" charset="0"/>
                <a:ea typeface="Arimo" panose="020B0604020202020204" charset="0"/>
                <a:cs typeface="Arimo" panose="020B0604020202020204" charset="0"/>
              </a:rPr>
              <a:t>As férias serão concedidas por ato do empregador, em um só período nos 12 (doze) meses subsequentes à data em que o empregado tiver adquirido o direito. (CLT, artigo 134),</a:t>
            </a:r>
          </a:p>
        </p:txBody>
      </p:sp>
      <p:cxnSp>
        <p:nvCxnSpPr>
          <p:cNvPr id="22" name="Conector reto 21">
            <a:extLst>
              <a:ext uri="{FF2B5EF4-FFF2-40B4-BE49-F238E27FC236}">
                <a16:creationId xmlns:a16="http://schemas.microsoft.com/office/drawing/2014/main" id="{6EA752CF-F3F6-3BDB-C1A9-B784EEB4AA79}"/>
              </a:ext>
            </a:extLst>
          </p:cNvPr>
          <p:cNvCxnSpPr/>
          <p:nvPr/>
        </p:nvCxnSpPr>
        <p:spPr>
          <a:xfrm>
            <a:off x="2667000" y="7429500"/>
            <a:ext cx="12420600" cy="0"/>
          </a:xfrm>
          <a:prstGeom prst="line">
            <a:avLst/>
          </a:prstGeom>
          <a:ln w="38100"/>
        </p:spPr>
        <p:style>
          <a:lnRef idx="1">
            <a:schemeClr val="dk1"/>
          </a:lnRef>
          <a:fillRef idx="0">
            <a:schemeClr val="dk1"/>
          </a:fillRef>
          <a:effectRef idx="0">
            <a:schemeClr val="dk1"/>
          </a:effectRef>
          <a:fontRef idx="minor">
            <a:schemeClr val="tx1"/>
          </a:fontRef>
        </p:style>
      </p:cxnSp>
      <p:sp>
        <p:nvSpPr>
          <p:cNvPr id="24" name="CaixaDeTexto 23">
            <a:extLst>
              <a:ext uri="{FF2B5EF4-FFF2-40B4-BE49-F238E27FC236}">
                <a16:creationId xmlns:a16="http://schemas.microsoft.com/office/drawing/2014/main" id="{F0282762-2A49-7AD3-FBE5-E74FB79E1866}"/>
              </a:ext>
            </a:extLst>
          </p:cNvPr>
          <p:cNvSpPr txBox="1"/>
          <p:nvPr/>
        </p:nvSpPr>
        <p:spPr>
          <a:xfrm>
            <a:off x="1786437" y="6656197"/>
            <a:ext cx="2529840" cy="584775"/>
          </a:xfrm>
          <a:prstGeom prst="rect">
            <a:avLst/>
          </a:prstGeom>
          <a:noFill/>
        </p:spPr>
        <p:txBody>
          <a:bodyPr wrap="square">
            <a:spAutoFit/>
          </a:bodyPr>
          <a:lstStyle/>
          <a:p>
            <a:r>
              <a:rPr lang="pt-BR" sz="3200" b="1" dirty="0">
                <a:solidFill>
                  <a:schemeClr val="accent1">
                    <a:lumMod val="75000"/>
                  </a:schemeClr>
                </a:solidFill>
              </a:rPr>
              <a:t>04/07/2023</a:t>
            </a:r>
          </a:p>
        </p:txBody>
      </p:sp>
      <p:sp>
        <p:nvSpPr>
          <p:cNvPr id="25" name="CaixaDeTexto 24">
            <a:extLst>
              <a:ext uri="{FF2B5EF4-FFF2-40B4-BE49-F238E27FC236}">
                <a16:creationId xmlns:a16="http://schemas.microsoft.com/office/drawing/2014/main" id="{2998F136-81BE-3EBA-8E45-B3761D85D77E}"/>
              </a:ext>
            </a:extLst>
          </p:cNvPr>
          <p:cNvSpPr txBox="1"/>
          <p:nvPr/>
        </p:nvSpPr>
        <p:spPr>
          <a:xfrm>
            <a:off x="13822680" y="6669114"/>
            <a:ext cx="2529840" cy="584775"/>
          </a:xfrm>
          <a:prstGeom prst="rect">
            <a:avLst/>
          </a:prstGeom>
          <a:noFill/>
        </p:spPr>
        <p:txBody>
          <a:bodyPr wrap="square">
            <a:spAutoFit/>
          </a:bodyPr>
          <a:lstStyle/>
          <a:p>
            <a:r>
              <a:rPr lang="pt-BR" sz="3200" b="1" dirty="0">
                <a:solidFill>
                  <a:schemeClr val="accent2"/>
                </a:solidFill>
              </a:rPr>
              <a:t>04/07/2025</a:t>
            </a:r>
          </a:p>
        </p:txBody>
      </p:sp>
      <p:sp>
        <p:nvSpPr>
          <p:cNvPr id="20" name="CaixaDeTexto 19">
            <a:extLst>
              <a:ext uri="{FF2B5EF4-FFF2-40B4-BE49-F238E27FC236}">
                <a16:creationId xmlns:a16="http://schemas.microsoft.com/office/drawing/2014/main" id="{67A5ADCF-A3DF-3B19-0BDE-E1F808C842BF}"/>
              </a:ext>
            </a:extLst>
          </p:cNvPr>
          <p:cNvSpPr txBox="1"/>
          <p:nvPr/>
        </p:nvSpPr>
        <p:spPr>
          <a:xfrm>
            <a:off x="7804558" y="6669114"/>
            <a:ext cx="2529840" cy="584775"/>
          </a:xfrm>
          <a:prstGeom prst="rect">
            <a:avLst/>
          </a:prstGeom>
          <a:noFill/>
        </p:spPr>
        <p:txBody>
          <a:bodyPr wrap="square">
            <a:spAutoFit/>
          </a:bodyPr>
          <a:lstStyle/>
          <a:p>
            <a:r>
              <a:rPr lang="pt-BR" sz="3200" b="1" dirty="0">
                <a:solidFill>
                  <a:srgbClr val="00B050"/>
                </a:solidFill>
              </a:rPr>
              <a:t>04/07/2024</a:t>
            </a:r>
          </a:p>
        </p:txBody>
      </p:sp>
    </p:spTree>
    <p:extLst>
      <p:ext uri="{BB962C8B-B14F-4D97-AF65-F5344CB8AC3E}">
        <p14:creationId xmlns:p14="http://schemas.microsoft.com/office/powerpoint/2010/main" val="629321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970838"/>
            <a:ext cx="18999170" cy="1316162"/>
            <a:chOff x="0" y="0"/>
            <a:chExt cx="5003897" cy="346643"/>
          </a:xfrm>
        </p:grpSpPr>
        <p:sp>
          <p:nvSpPr>
            <p:cNvPr id="3" name="Freeform 3"/>
            <p:cNvSpPr/>
            <p:nvPr/>
          </p:nvSpPr>
          <p:spPr>
            <a:xfrm>
              <a:off x="0" y="0"/>
              <a:ext cx="5003897" cy="346643"/>
            </a:xfrm>
            <a:custGeom>
              <a:avLst/>
              <a:gdLst/>
              <a:ahLst/>
              <a:cxnLst/>
              <a:rect l="l" t="t" r="r" b="b"/>
              <a:pathLst>
                <a:path w="5003897" h="346643">
                  <a:moveTo>
                    <a:pt x="0" y="0"/>
                  </a:moveTo>
                  <a:lnTo>
                    <a:pt x="5003897" y="0"/>
                  </a:lnTo>
                  <a:lnTo>
                    <a:pt x="5003897" y="346643"/>
                  </a:lnTo>
                  <a:lnTo>
                    <a:pt x="0" y="346643"/>
                  </a:lnTo>
                  <a:close/>
                </a:path>
              </a:pathLst>
            </a:custGeom>
            <a:solidFill>
              <a:srgbClr val="FEB31A"/>
            </a:solidFill>
          </p:spPr>
          <p:txBody>
            <a:bodyPr/>
            <a:lstStyle/>
            <a:p>
              <a:endParaRPr lang="pt-BR"/>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283518" y="126881"/>
            <a:ext cx="2767839" cy="334262"/>
            <a:chOff x="0" y="0"/>
            <a:chExt cx="728978" cy="88036"/>
          </a:xfrm>
        </p:grpSpPr>
        <p:sp>
          <p:nvSpPr>
            <p:cNvPr id="6" name="Freeform 6"/>
            <p:cNvSpPr/>
            <p:nvPr/>
          </p:nvSpPr>
          <p:spPr>
            <a:xfrm>
              <a:off x="0" y="0"/>
              <a:ext cx="728978" cy="88036"/>
            </a:xfrm>
            <a:custGeom>
              <a:avLst/>
              <a:gdLst/>
              <a:ahLst/>
              <a:cxnLst/>
              <a:rect l="l" t="t" r="r" b="b"/>
              <a:pathLst>
                <a:path w="728978" h="88036">
                  <a:moveTo>
                    <a:pt x="0" y="0"/>
                  </a:moveTo>
                  <a:lnTo>
                    <a:pt x="728978" y="0"/>
                  </a:lnTo>
                  <a:lnTo>
                    <a:pt x="728978" y="88036"/>
                  </a:lnTo>
                  <a:lnTo>
                    <a:pt x="0" y="88036"/>
                  </a:lnTo>
                  <a:close/>
                </a:path>
              </a:pathLst>
            </a:custGeom>
            <a:solidFill>
              <a:srgbClr val="FEB31A"/>
            </a:solidFill>
          </p:spPr>
          <p:txBody>
            <a:bodyPr/>
            <a:lstStyle/>
            <a:p>
              <a:endParaRPr lang="pt-BR"/>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0" y="0"/>
            <a:ext cx="396449" cy="10287000"/>
            <a:chOff x="0" y="0"/>
            <a:chExt cx="104415" cy="2709333"/>
          </a:xfrm>
        </p:grpSpPr>
        <p:sp>
          <p:nvSpPr>
            <p:cNvPr id="9" name="Freeform 9"/>
            <p:cNvSpPr/>
            <p:nvPr/>
          </p:nvSpPr>
          <p:spPr>
            <a:xfrm>
              <a:off x="0" y="0"/>
              <a:ext cx="104415" cy="2709333"/>
            </a:xfrm>
            <a:custGeom>
              <a:avLst/>
              <a:gdLst/>
              <a:ahLst/>
              <a:cxnLst/>
              <a:rect l="l" t="t" r="r" b="b"/>
              <a:pathLst>
                <a:path w="104415" h="2709333">
                  <a:moveTo>
                    <a:pt x="0" y="0"/>
                  </a:moveTo>
                  <a:lnTo>
                    <a:pt x="104415" y="0"/>
                  </a:lnTo>
                  <a:lnTo>
                    <a:pt x="104415" y="2709333"/>
                  </a:lnTo>
                  <a:lnTo>
                    <a:pt x="0" y="2709333"/>
                  </a:lnTo>
                  <a:close/>
                </a:path>
              </a:pathLst>
            </a:custGeom>
            <a:solidFill>
              <a:srgbClr val="1D5380"/>
            </a:solidFill>
          </p:spPr>
          <p:txBody>
            <a:bodyPr/>
            <a:lstStyle/>
            <a:p>
              <a:endParaRPr lang="pt-BR"/>
            </a:p>
          </p:txBody>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7891551" y="0"/>
            <a:ext cx="396449" cy="10287000"/>
            <a:chOff x="0" y="0"/>
            <a:chExt cx="104415" cy="2709333"/>
          </a:xfrm>
        </p:grpSpPr>
        <p:sp>
          <p:nvSpPr>
            <p:cNvPr id="12" name="Freeform 12"/>
            <p:cNvSpPr/>
            <p:nvPr/>
          </p:nvSpPr>
          <p:spPr>
            <a:xfrm>
              <a:off x="0" y="0"/>
              <a:ext cx="104415" cy="2709333"/>
            </a:xfrm>
            <a:custGeom>
              <a:avLst/>
              <a:gdLst/>
              <a:ahLst/>
              <a:cxnLst/>
              <a:rect l="l" t="t" r="r" b="b"/>
              <a:pathLst>
                <a:path w="104415" h="2709333">
                  <a:moveTo>
                    <a:pt x="0" y="0"/>
                  </a:moveTo>
                  <a:lnTo>
                    <a:pt x="104415" y="0"/>
                  </a:lnTo>
                  <a:lnTo>
                    <a:pt x="104415" y="2709333"/>
                  </a:lnTo>
                  <a:lnTo>
                    <a:pt x="0" y="2709333"/>
                  </a:lnTo>
                  <a:close/>
                </a:path>
              </a:pathLst>
            </a:custGeom>
            <a:solidFill>
              <a:srgbClr val="1D5380"/>
            </a:solidFill>
          </p:spPr>
          <p:txBody>
            <a:bodyPr/>
            <a:lstStyle/>
            <a:p>
              <a:endParaRPr lang="pt-BR"/>
            </a:p>
          </p:txBody>
        </p:sp>
        <p:sp>
          <p:nvSpPr>
            <p:cNvPr id="13" name="TextBox 1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rot="5400000">
            <a:off x="9017119" y="-9017119"/>
            <a:ext cx="253763" cy="18288000"/>
            <a:chOff x="0" y="0"/>
            <a:chExt cx="66835" cy="4816593"/>
          </a:xfrm>
        </p:grpSpPr>
        <p:sp>
          <p:nvSpPr>
            <p:cNvPr id="15" name="Freeform 15"/>
            <p:cNvSpPr/>
            <p:nvPr/>
          </p:nvSpPr>
          <p:spPr>
            <a:xfrm>
              <a:off x="0" y="0"/>
              <a:ext cx="66835" cy="4816592"/>
            </a:xfrm>
            <a:custGeom>
              <a:avLst/>
              <a:gdLst/>
              <a:ahLst/>
              <a:cxnLst/>
              <a:rect l="l" t="t" r="r" b="b"/>
              <a:pathLst>
                <a:path w="66835" h="4816592">
                  <a:moveTo>
                    <a:pt x="0" y="0"/>
                  </a:moveTo>
                  <a:lnTo>
                    <a:pt x="66835" y="0"/>
                  </a:lnTo>
                  <a:lnTo>
                    <a:pt x="66835" y="4816592"/>
                  </a:lnTo>
                  <a:lnTo>
                    <a:pt x="0" y="4816592"/>
                  </a:lnTo>
                  <a:close/>
                </a:path>
              </a:pathLst>
            </a:custGeom>
            <a:solidFill>
              <a:srgbClr val="1D5380"/>
            </a:solidFill>
          </p:spPr>
          <p:txBody>
            <a:bodyPr/>
            <a:lstStyle/>
            <a:p>
              <a:endParaRPr lang="pt-BR"/>
            </a:p>
          </p:txBody>
        </p:sp>
        <p:sp>
          <p:nvSpPr>
            <p:cNvPr id="16" name="TextBox 1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5400000">
            <a:off x="8997081" y="1036157"/>
            <a:ext cx="293839" cy="18288000"/>
            <a:chOff x="0" y="0"/>
            <a:chExt cx="77390" cy="4816593"/>
          </a:xfrm>
        </p:grpSpPr>
        <p:sp>
          <p:nvSpPr>
            <p:cNvPr id="18" name="Freeform 18"/>
            <p:cNvSpPr/>
            <p:nvPr/>
          </p:nvSpPr>
          <p:spPr>
            <a:xfrm>
              <a:off x="0" y="0"/>
              <a:ext cx="77390" cy="4816592"/>
            </a:xfrm>
            <a:custGeom>
              <a:avLst/>
              <a:gdLst/>
              <a:ahLst/>
              <a:cxnLst/>
              <a:rect l="l" t="t" r="r" b="b"/>
              <a:pathLst>
                <a:path w="77390" h="4816592">
                  <a:moveTo>
                    <a:pt x="0" y="0"/>
                  </a:moveTo>
                  <a:lnTo>
                    <a:pt x="77390" y="0"/>
                  </a:lnTo>
                  <a:lnTo>
                    <a:pt x="77390" y="4816592"/>
                  </a:lnTo>
                  <a:lnTo>
                    <a:pt x="0" y="4816592"/>
                  </a:lnTo>
                  <a:close/>
                </a:path>
              </a:pathLst>
            </a:custGeom>
            <a:solidFill>
              <a:srgbClr val="1D5380"/>
            </a:solidFill>
          </p:spPr>
          <p:txBody>
            <a:bodyPr/>
            <a:lstStyle/>
            <a:p>
              <a:endParaRPr lang="pt-BR"/>
            </a:p>
          </p:txBody>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6" name="TextBox 26"/>
          <p:cNvSpPr txBox="1"/>
          <p:nvPr/>
        </p:nvSpPr>
        <p:spPr>
          <a:xfrm>
            <a:off x="11927026" y="9052059"/>
            <a:ext cx="5284329" cy="906071"/>
          </a:xfrm>
          <a:prstGeom prst="rect">
            <a:avLst/>
          </a:prstGeom>
        </p:spPr>
        <p:txBody>
          <a:bodyPr lIns="0" tIns="0" rIns="0" bIns="0" rtlCol="0" anchor="t">
            <a:spAutoFit/>
          </a:bodyPr>
          <a:lstStyle/>
          <a:p>
            <a:pPr algn="ctr">
              <a:lnSpc>
                <a:spcPts val="7279"/>
              </a:lnSpc>
            </a:pPr>
            <a:r>
              <a:rPr lang="en-US" sz="5199">
                <a:solidFill>
                  <a:srgbClr val="FFFFFF"/>
                </a:solidFill>
                <a:latin typeface="Arimo"/>
              </a:rPr>
              <a:t>#vempra</a:t>
            </a:r>
            <a:r>
              <a:rPr lang="en-US" sz="5199">
                <a:solidFill>
                  <a:srgbClr val="FFFFFF"/>
                </a:solidFill>
                <a:latin typeface="Arimo Bold"/>
              </a:rPr>
              <a:t>FaSouza</a:t>
            </a:r>
          </a:p>
        </p:txBody>
      </p:sp>
      <p:pic>
        <p:nvPicPr>
          <p:cNvPr id="22" name="Imagem 21">
            <a:extLst>
              <a:ext uri="{FF2B5EF4-FFF2-40B4-BE49-F238E27FC236}">
                <a16:creationId xmlns:a16="http://schemas.microsoft.com/office/drawing/2014/main" id="{1272FF10-F838-25AB-1643-049B34095E2B}"/>
              </a:ext>
            </a:extLst>
          </p:cNvPr>
          <p:cNvPicPr>
            <a:picLocks noChangeAspect="1"/>
          </p:cNvPicPr>
          <p:nvPr/>
        </p:nvPicPr>
        <p:blipFill>
          <a:blip r:embed="rId2"/>
          <a:stretch>
            <a:fillRect/>
          </a:stretch>
        </p:blipFill>
        <p:spPr>
          <a:xfrm>
            <a:off x="5258115" y="2133664"/>
            <a:ext cx="8055289" cy="6379666"/>
          </a:xfrm>
          <a:prstGeom prst="rect">
            <a:avLst/>
          </a:prstGeom>
        </p:spPr>
      </p:pic>
      <p:sp>
        <p:nvSpPr>
          <p:cNvPr id="23" name="CaixaDeTexto 22">
            <a:extLst>
              <a:ext uri="{FF2B5EF4-FFF2-40B4-BE49-F238E27FC236}">
                <a16:creationId xmlns:a16="http://schemas.microsoft.com/office/drawing/2014/main" id="{F340F4B0-1AE1-17BD-C2B9-367DE44D812A}"/>
              </a:ext>
            </a:extLst>
          </p:cNvPr>
          <p:cNvSpPr txBox="1"/>
          <p:nvPr/>
        </p:nvSpPr>
        <p:spPr>
          <a:xfrm>
            <a:off x="775749" y="1105355"/>
            <a:ext cx="16404632" cy="769441"/>
          </a:xfrm>
          <a:prstGeom prst="rect">
            <a:avLst/>
          </a:prstGeom>
          <a:noFill/>
        </p:spPr>
        <p:txBody>
          <a:bodyPr wrap="square" rtlCol="0">
            <a:spAutoFit/>
          </a:bodyPr>
          <a:lstStyle/>
          <a:p>
            <a:r>
              <a:rPr lang="pt-BR" sz="4400" b="1" dirty="0">
                <a:solidFill>
                  <a:schemeClr val="accent1">
                    <a:lumMod val="50000"/>
                  </a:schemeClr>
                </a:solidFill>
                <a:latin typeface="Arimo" panose="020B0604020202020204" charset="0"/>
                <a:ea typeface="Arimo" panose="020B0604020202020204" charset="0"/>
                <a:cs typeface="Arimo" panose="020B0604020202020204" charset="0"/>
              </a:rPr>
              <a:t>Divisão das Férias</a:t>
            </a:r>
          </a:p>
        </p:txBody>
      </p:sp>
    </p:spTree>
    <p:extLst>
      <p:ext uri="{BB962C8B-B14F-4D97-AF65-F5344CB8AC3E}">
        <p14:creationId xmlns:p14="http://schemas.microsoft.com/office/powerpoint/2010/main" val="20120702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573</TotalTime>
  <Words>731</Words>
  <Application>Microsoft Office PowerPoint</Application>
  <PresentationFormat>Personalizar</PresentationFormat>
  <Paragraphs>97</Paragraphs>
  <Slides>16</Slides>
  <Notes>1</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16</vt:i4>
      </vt:variant>
    </vt:vector>
  </HeadingPairs>
  <TitlesOfParts>
    <vt:vector size="25" baseType="lpstr">
      <vt:lpstr>Open Sans Extra Bold</vt:lpstr>
      <vt:lpstr>Arimo</vt:lpstr>
      <vt:lpstr>Selima</vt:lpstr>
      <vt:lpstr>arial</vt:lpstr>
      <vt:lpstr>Calibri</vt:lpstr>
      <vt:lpstr>arial</vt:lpstr>
      <vt:lpstr>Arimo Bold</vt:lpstr>
      <vt:lpstr>Cooper Hewitt Bold</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#vempraFaSouza</dc:title>
  <dc:creator>Dennys Salomao</dc:creator>
  <cp:lastModifiedBy>Dennys Salomao Hid</cp:lastModifiedBy>
  <cp:revision>19</cp:revision>
  <dcterms:created xsi:type="dcterms:W3CDTF">2006-08-16T00:00:00Z</dcterms:created>
  <dcterms:modified xsi:type="dcterms:W3CDTF">2024-04-12T03:16:45Z</dcterms:modified>
  <dc:identifier>DAFf14T6Q-I</dc:identifier>
</cp:coreProperties>
</file>