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83" r:id="rId7"/>
    <p:sldId id="288" r:id="rId8"/>
    <p:sldId id="280" r:id="rId9"/>
    <p:sldId id="279" r:id="rId10"/>
    <p:sldId id="281" r:id="rId11"/>
    <p:sldId id="285" r:id="rId12"/>
    <p:sldId id="287" r:id="rId13"/>
    <p:sldId id="289" r:id="rId14"/>
    <p:sldId id="265" r:id="rId15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Arimo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061" autoAdjust="0"/>
  </p:normalViewPr>
  <p:slideViewPr>
    <p:cSldViewPr>
      <p:cViewPr varScale="1">
        <p:scale>
          <a:sx n="47" d="100"/>
          <a:sy n="47" d="100"/>
        </p:scale>
        <p:origin x="5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0485-D86F-4F6D-959F-85343547CB4C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01D4D-230F-4013-8B2B-A3C8A80A4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99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Maximilian Karl Emil Weber foi um intelectual, jurista e economista alemão considerado um dos fundadores da Sociologia.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01D4D-230F-4013-8B2B-A3C8A80A412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30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4946988" y="3008293"/>
            <a:ext cx="8394025" cy="213520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23610" y="6020362"/>
            <a:ext cx="14640781" cy="6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"/>
              </a:rPr>
              <a:t>NT 4 - </a:t>
            </a:r>
            <a:r>
              <a:rPr lang="pt-BR" sz="3900" dirty="0">
                <a:solidFill>
                  <a:srgbClr val="1E5F88"/>
                </a:solidFill>
                <a:latin typeface="Arimo"/>
              </a:rPr>
              <a:t>ROTINAS DE ADMINISTRAÇÃO DE PESSOAL</a:t>
            </a:r>
            <a:endParaRPr lang="en-US" sz="3900" dirty="0">
              <a:solidFill>
                <a:srgbClr val="1E5F88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E724D-05ED-4750-F67C-1380DFBCB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F8AFB8-D967-1F63-39D5-4E32620B2913}"/>
              </a:ext>
            </a:extLst>
          </p:cNvPr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62FBB4D-09FE-B0F0-AD22-A52BE8CEDBA2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50DAD7E-8263-074F-82D3-2E1BD77F07D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5E35404-D690-F62C-D897-0326E375C05C}"/>
              </a:ext>
            </a:extLst>
          </p:cNvPr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A728F63-CAC2-0E25-4E87-B0BA33D28AFC}"/>
                </a:ext>
              </a:extLst>
            </p:cNvPr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9C05295-01C1-DCDF-86CB-2869FA52DBF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B85FD91-1DCA-1855-3670-C8C9456E2C44}"/>
              </a:ext>
            </a:extLst>
          </p:cNvPr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F9708A0-1C26-03A9-09B2-2825B7D5EF7D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6C8E382-DC1E-5D16-3C1B-259DCE7B3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593569F-0352-166A-CE44-7073F77380A7}"/>
              </a:ext>
            </a:extLst>
          </p:cNvPr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2116A99-5E70-177A-DBB4-DE81041D0ACE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425AB7D-32AD-6871-7E17-4E2D75E6A3B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FD16045E-9BFD-1571-32F5-D45888E742A3}"/>
              </a:ext>
            </a:extLst>
          </p:cNvPr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C5666C4-B2B3-DDE0-AD0B-39B77F410483}"/>
                </a:ext>
              </a:extLst>
            </p:cNvPr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13D22405-6006-F786-1F99-A03E27022F3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8D81E99-20DE-8EB1-7B9A-FB63EF33AEC6}"/>
              </a:ext>
            </a:extLst>
          </p:cNvPr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69615EB-4A4E-4CB7-2599-83ABFED90A7A}"/>
                </a:ext>
              </a:extLst>
            </p:cNvPr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1CFF346-693D-9751-57C1-D4977AD41F9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9A5EDB0F-AEDE-753C-35C3-C875C2624B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7250E793-0565-9D38-1BA9-1F81E060A894}"/>
              </a:ext>
            </a:extLst>
          </p:cNvPr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4111D12-2F6E-4390-CB13-3AB1AAF0532E}"/>
              </a:ext>
            </a:extLst>
          </p:cNvPr>
          <p:cNvSpPr txBox="1"/>
          <p:nvPr/>
        </p:nvSpPr>
        <p:spPr>
          <a:xfrm>
            <a:off x="1543043" y="1798428"/>
            <a:ext cx="79057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Pedido </a:t>
            </a:r>
            <a:r>
              <a:rPr lang="pt-BR" sz="3600" b="1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 demissão: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para este motivo, existe a manifestação, porém, a iniciativa de não dar continuidade a prestação de serviço é do empregado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EC2FC02-FF1A-021F-8D8A-AAFC6C385D7D}"/>
              </a:ext>
            </a:extLst>
          </p:cNvPr>
          <p:cNvSpPr txBox="1"/>
          <p:nvPr/>
        </p:nvSpPr>
        <p:spPr>
          <a:xfrm>
            <a:off x="1543043" y="1790700"/>
            <a:ext cx="10487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Tipos de rescisão de contrato de trabalho: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66357784-1C1C-BA53-5F0F-DA757ED4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412" y="3433028"/>
            <a:ext cx="8000078" cy="40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BB31E-50CC-B47B-C2E5-FA4714C25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6DE0E74-02F4-58B9-1974-9E1E9B1310D9}"/>
              </a:ext>
            </a:extLst>
          </p:cNvPr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D8BE7C1-9E59-40CF-8F40-BD73DECBCEA6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BD41DE5-6CEA-A95F-09AC-2154F2DE6E3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0B2BCCC-C463-7DA0-A29D-5FDE3BAECA74}"/>
              </a:ext>
            </a:extLst>
          </p:cNvPr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622A1B8-5DFB-BB81-9A94-9F5BC11BB40D}"/>
                </a:ext>
              </a:extLst>
            </p:cNvPr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70B0C96-3BA0-667B-3488-6B26E2B07F3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8E43692-36F5-FB21-F43D-63DB72AC5DC3}"/>
              </a:ext>
            </a:extLst>
          </p:cNvPr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73FEFB7-53E9-A227-CEED-687B477D5526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589BAB3-202C-BAD9-9004-CC64B1DF829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7AFAFB5-94C8-1DF5-3B7A-E90D7CD9CEAA}"/>
              </a:ext>
            </a:extLst>
          </p:cNvPr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F78C1AD-6894-0B98-F616-75A5EECE6431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5DD3780-53DE-2603-0163-CA12DD08D5A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13A8241-21BF-E16E-47A6-D8992B39A479}"/>
              </a:ext>
            </a:extLst>
          </p:cNvPr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5E923A9-E0B3-DE3C-6E19-65C421A0380D}"/>
                </a:ext>
              </a:extLst>
            </p:cNvPr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344122E-9505-9EE0-389B-1BC1D80487D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9A08D5B-9AB0-113A-84E1-5F17AA92649F}"/>
              </a:ext>
            </a:extLst>
          </p:cNvPr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896768F-396C-061C-1CA7-07CF9C9CEFDD}"/>
                </a:ext>
              </a:extLst>
            </p:cNvPr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E045933F-2028-5808-270C-FF621652488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3F44D040-8C56-0002-109D-7ECF19798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418AEB88-34CF-7310-947C-A4883A48B2CD}"/>
              </a:ext>
            </a:extLst>
          </p:cNvPr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4F3702F-5DB8-D75B-56C5-9759A701C69F}"/>
              </a:ext>
            </a:extLst>
          </p:cNvPr>
          <p:cNvSpPr txBox="1"/>
          <p:nvPr/>
        </p:nvSpPr>
        <p:spPr>
          <a:xfrm>
            <a:off x="1543043" y="2002151"/>
            <a:ext cx="15201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31835DA-6A75-0E59-1330-1D41AC68F0D8}"/>
              </a:ext>
            </a:extLst>
          </p:cNvPr>
          <p:cNvSpPr txBox="1"/>
          <p:nvPr/>
        </p:nvSpPr>
        <p:spPr>
          <a:xfrm>
            <a:off x="1076645" y="2002151"/>
            <a:ext cx="163485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Os documentos necessários para fazer a homologação trabalhista variam de acordo com o tipo de dispensa que ocorreu, entre os quais, destacam-se: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CE86B2C-6DD9-2E03-EADE-C5E425AE7134}"/>
              </a:ext>
            </a:extLst>
          </p:cNvPr>
          <p:cNvSpPr txBox="1"/>
          <p:nvPr/>
        </p:nvSpPr>
        <p:spPr>
          <a:xfrm>
            <a:off x="1076644" y="3796705"/>
            <a:ext cx="163485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▪ comunicação de dispensa; </a:t>
            </a:r>
          </a:p>
          <a:p>
            <a:pPr algn="just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▪ comprovante de aviso-prévio ou pedido de demissão do funcionário; </a:t>
            </a:r>
          </a:p>
          <a:p>
            <a:pPr algn="just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▪ Guia de Recolhimento rescisório do FGTS; </a:t>
            </a:r>
          </a:p>
          <a:p>
            <a:pPr algn="just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▪ Carteira de Trabalho e Previdência Social (CTPS) atualizada com a data de demissão; </a:t>
            </a:r>
          </a:p>
          <a:p>
            <a:pPr algn="just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▪ termo de rescisão de contrato de trabalho; </a:t>
            </a:r>
          </a:p>
          <a:p>
            <a:pPr algn="just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▪ cópia do contrato com o sindicato ou a convenção trabalhista; </a:t>
            </a:r>
          </a:p>
          <a:p>
            <a:pPr algn="just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▪ requerimento da entrada do seguro-desemprego; </a:t>
            </a:r>
          </a:p>
          <a:p>
            <a:pPr algn="just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▪ extratos atualizados do FGTS; </a:t>
            </a:r>
          </a:p>
          <a:p>
            <a:pPr algn="just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▪ atestado de saúde ocupacional </a:t>
            </a:r>
            <a:r>
              <a:rPr lang="pt-BR" sz="3200" dirty="0" err="1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demissional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16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14BD2-C03A-F594-B536-FDE41705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E251F9-BCF6-79FF-8E99-2C984022FB24}"/>
              </a:ext>
            </a:extLst>
          </p:cNvPr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8523DCD-39AC-003F-48D8-1F473C3B4F8A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8E1EAB-7639-90B7-8B62-9399A079A6A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F89AE83-002F-FD75-4B2E-C75F00AAA5CD}"/>
              </a:ext>
            </a:extLst>
          </p:cNvPr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156328E-0DDA-328F-3A35-B69774FE204D}"/>
                </a:ext>
              </a:extLst>
            </p:cNvPr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E3405F1-770F-63B2-FB38-C4C33374517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CB2C029-5379-1D09-4F3E-8BCA81F8EABA}"/>
              </a:ext>
            </a:extLst>
          </p:cNvPr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55FF9E6-ABAC-2F39-BC5B-EC2B75D64EC6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C73B21F-D42A-0172-4041-F4E4802CC4C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4BA025F-4DD8-DBD8-F028-1A745E2E52C0}"/>
              </a:ext>
            </a:extLst>
          </p:cNvPr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52C0D29-6A2E-606D-2E3C-5F437B078568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65CF501-FFB7-9BA5-7A6F-61C0749D1B0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625ECB4-76B4-23D3-35A8-0620F50B0AD8}"/>
              </a:ext>
            </a:extLst>
          </p:cNvPr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8FB6538-2457-EAF4-E0CE-472C7670DDEF}"/>
                </a:ext>
              </a:extLst>
            </p:cNvPr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408E470-0B02-6739-801B-4258EFBFFEB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E9F6956-6F7A-0B30-91FB-335C79056310}"/>
              </a:ext>
            </a:extLst>
          </p:cNvPr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2E245E0-308D-7229-3B7E-FE5F8EA1980A}"/>
                </a:ext>
              </a:extLst>
            </p:cNvPr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250098E0-C293-4623-5AA7-E237751E6A1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9B72443A-1A12-B0AB-E8FB-480DD707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BA0B545F-1FA3-630A-E64E-0CA3355B2149}"/>
              </a:ext>
            </a:extLst>
          </p:cNvPr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B7546BC8-87BA-B674-6DE8-9004E3ECB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89"/>
          <a:stretch/>
        </p:blipFill>
        <p:spPr>
          <a:xfrm>
            <a:off x="9091089" y="1631226"/>
            <a:ext cx="7797852" cy="6933090"/>
          </a:xfrm>
          <a:prstGeom prst="rect">
            <a:avLst/>
          </a:prstGeom>
        </p:spPr>
      </p:pic>
      <p:pic>
        <p:nvPicPr>
          <p:cNvPr id="4102" name="Picture 6" descr="Demitido - ícones de o negócio grátis">
            <a:extLst>
              <a:ext uri="{FF2B5EF4-FFF2-40B4-BE49-F238E27FC236}">
                <a16:creationId xmlns:a16="http://schemas.microsoft.com/office/drawing/2014/main" id="{9BA02C51-04DE-EC4E-2A40-71110D1E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59" y="2181394"/>
            <a:ext cx="6190343" cy="61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7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7856D-2C4A-7AE8-ABA2-E9440F2AE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A476ECD-470A-2E97-C6B8-1891157F97BD}"/>
              </a:ext>
            </a:extLst>
          </p:cNvPr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CDCC4E2-62AA-1BC3-0C3F-27AF14A16AC9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4020B0A-C841-49AB-7977-7D09C262D8D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318E532-70EF-A536-9D13-FB71D029648C}"/>
              </a:ext>
            </a:extLst>
          </p:cNvPr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32D2111-EE51-EF42-2A69-A1C2702F38BC}"/>
                </a:ext>
              </a:extLst>
            </p:cNvPr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510DD52-E279-50A1-1946-E3E3563D042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FE196CD-CD6B-4B2C-F631-02BED598AB3A}"/>
              </a:ext>
            </a:extLst>
          </p:cNvPr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15DBB2E-94C8-D9BF-2C84-B9BEE599973C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B7FCE3F-567A-986D-F744-94A3BB348F2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A9146F4-88EB-3800-22D9-881BD78C22AA}"/>
              </a:ext>
            </a:extLst>
          </p:cNvPr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02397D2-1645-763B-41E8-FFC249F9E8A3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3E35963-36A5-858E-D4C5-F749DE15093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BC2CE0F-FA7D-3885-FFA9-5FF8E06C867D}"/>
              </a:ext>
            </a:extLst>
          </p:cNvPr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F92D1B4-699E-2634-59E4-EDCE5DA9F9F6}"/>
                </a:ext>
              </a:extLst>
            </p:cNvPr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60FB6597-996D-F4EF-C019-62256DAFB49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CB3A8C7-2272-8480-8229-9792178C32F2}"/>
              </a:ext>
            </a:extLst>
          </p:cNvPr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C4A2B1B-47AB-A99A-F6D5-518552AB17DB}"/>
                </a:ext>
              </a:extLst>
            </p:cNvPr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8878DE10-025B-ECD1-3A30-F7BAE93E90A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DFA62EA8-66C3-D472-1DFD-021A8522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72C832E4-82FC-52C1-7403-B1F667287114}"/>
              </a:ext>
            </a:extLst>
          </p:cNvPr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pic>
        <p:nvPicPr>
          <p:cNvPr id="2050" name="Picture 2" descr="Seguro-Desemprego 2024: quem tem direito e como calcular?">
            <a:extLst>
              <a:ext uri="{FF2B5EF4-FFF2-40B4-BE49-F238E27FC236}">
                <a16:creationId xmlns:a16="http://schemas.microsoft.com/office/drawing/2014/main" id="{CA106029-C4E5-7C31-88E5-DC08ED233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13693"/>
          <a:stretch/>
        </p:blipFill>
        <p:spPr bwMode="auto">
          <a:xfrm>
            <a:off x="7108326" y="1845924"/>
            <a:ext cx="10671666" cy="67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emitido - ícones de o negócio grátis">
            <a:extLst>
              <a:ext uri="{FF2B5EF4-FFF2-40B4-BE49-F238E27FC236}">
                <a16:creationId xmlns:a16="http://schemas.microsoft.com/office/drawing/2014/main" id="{3693A340-4E21-465F-24D5-ECB7566E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59" y="2181394"/>
            <a:ext cx="6190343" cy="61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5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4946988" y="1735248"/>
            <a:ext cx="8394025" cy="213520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57020" y="4953000"/>
            <a:ext cx="5973961" cy="365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>
                <a:solidFill>
                  <a:srgbClr val="1E5F88"/>
                </a:solidFill>
                <a:latin typeface="Arimo"/>
              </a:rPr>
              <a:t>Obrigado</a:t>
            </a:r>
          </a:p>
          <a:p>
            <a:pPr algn="ctr">
              <a:lnSpc>
                <a:spcPts val="11619"/>
              </a:lnSpc>
            </a:pPr>
            <a:endParaRPr lang="en-US" sz="8299">
              <a:solidFill>
                <a:srgbClr val="1E5F88"/>
              </a:solidFill>
              <a:latin typeface="Arimo"/>
            </a:endParaRP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5F88"/>
                </a:solidFill>
                <a:latin typeface="Arimo"/>
              </a:rPr>
              <a:t>Prof. Dennys Salomão Hid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5847" y="2433656"/>
            <a:ext cx="5386182" cy="5419689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1726" y="2697741"/>
            <a:ext cx="9482535" cy="479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 Bold"/>
              </a:rPr>
              <a:t>Professor Dennys </a:t>
            </a:r>
            <a:r>
              <a:rPr lang="en-US" sz="3900" dirty="0" err="1">
                <a:solidFill>
                  <a:srgbClr val="1E5F88"/>
                </a:solidFill>
                <a:latin typeface="Arimo Bold"/>
              </a:rPr>
              <a:t>Salomão</a:t>
            </a:r>
            <a:r>
              <a:rPr lang="en-US" sz="3900" dirty="0">
                <a:solidFill>
                  <a:srgbClr val="1E5F88"/>
                </a:solidFill>
                <a:latin typeface="Arimo Bold"/>
              </a:rPr>
              <a:t> Hid</a:t>
            </a:r>
          </a:p>
          <a:p>
            <a:pPr algn="just">
              <a:lnSpc>
                <a:spcPts val="5460"/>
              </a:lnSpc>
            </a:pPr>
            <a:endParaRPr lang="en-US" sz="3900" dirty="0">
              <a:solidFill>
                <a:srgbClr val="1E5F88"/>
              </a:solidFill>
              <a:latin typeface="Arimo Bold"/>
            </a:endParaRPr>
          </a:p>
          <a:p>
            <a:pPr algn="just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"/>
              </a:rPr>
              <a:t>Mestre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em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Administração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PUC-SP</a:t>
            </a:r>
          </a:p>
          <a:p>
            <a:pPr algn="just">
              <a:lnSpc>
                <a:spcPts val="5460"/>
              </a:lnSpc>
            </a:pPr>
            <a:endParaRPr lang="en-US" sz="3900" dirty="0">
              <a:solidFill>
                <a:srgbClr val="1E5F88"/>
              </a:solidFill>
              <a:latin typeface="Arimo"/>
            </a:endParaRPr>
          </a:p>
          <a:p>
            <a:pPr algn="just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"/>
              </a:rPr>
              <a:t>Ex-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sócio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de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uma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empresa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de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Treinamento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&amp;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Desenvolvimento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na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área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de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varejo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por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9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anos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C12465A-9C8C-D8EB-525F-93E24483109E}"/>
              </a:ext>
            </a:extLst>
          </p:cNvPr>
          <p:cNvSpPr txBox="1"/>
          <p:nvPr/>
        </p:nvSpPr>
        <p:spPr>
          <a:xfrm>
            <a:off x="3998062" y="7643889"/>
            <a:ext cx="10291875" cy="584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199" dirty="0">
                <a:solidFill>
                  <a:srgbClr val="1E5F88"/>
                </a:solidFill>
                <a:latin typeface="Arimo"/>
              </a:rPr>
              <a:t>Em uma rescisão, só há uma decisão, se decidir.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9B4F6B5-F080-D180-F550-3C7A837F49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18"/>
          <a:stretch/>
        </p:blipFill>
        <p:spPr>
          <a:xfrm>
            <a:off x="6747443" y="2578588"/>
            <a:ext cx="2434252" cy="477471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66F497E-1B31-67E7-802D-C04A5C98A1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018"/>
          <a:stretch/>
        </p:blipFill>
        <p:spPr>
          <a:xfrm>
            <a:off x="9794478" y="2524621"/>
            <a:ext cx="2434252" cy="4774712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9A51DCC5-C807-467A-F108-27016E801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24" r="49018"/>
          <a:stretch/>
        </p:blipFill>
        <p:spPr>
          <a:xfrm>
            <a:off x="9465227" y="2552700"/>
            <a:ext cx="45719" cy="4774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58FDE9D-FF0C-7C24-4314-3C8F61C4A167}"/>
              </a:ext>
            </a:extLst>
          </p:cNvPr>
          <p:cNvSpPr txBox="1"/>
          <p:nvPr/>
        </p:nvSpPr>
        <p:spPr>
          <a:xfrm>
            <a:off x="1344128" y="1996484"/>
            <a:ext cx="88666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Rescindir o contrato de trabalho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Martins (2003, p. 341) considera como rescisão do contrato de trabalho: “[...] </a:t>
            </a:r>
            <a:r>
              <a:rPr lang="pt-BR" sz="3100" b="1" i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 terminação do vínculo do empregado, com a extinção das obrigações para os contratantes</a:t>
            </a: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”.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 acordo com Rocha (2005) a rescisão do contrato de trabalho deve ser feita nos moldes do </a:t>
            </a: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Termo de Rescisão do Contrato de Trabalho</a:t>
            </a: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(TRCT) de acordo com a legislação em vigor, especificando o a natureza de cada parcela paga.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885CC669-3E97-411D-8979-B5F403660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169" y="767409"/>
            <a:ext cx="6030167" cy="236253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F031880-3F87-E45E-4BD9-6D0F444872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81" r="1"/>
          <a:stretch/>
        </p:blipFill>
        <p:spPr>
          <a:xfrm>
            <a:off x="11394643" y="3129939"/>
            <a:ext cx="6110501" cy="1476581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9DA15659-559A-9019-4C04-4C65193EA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3694" y="4610100"/>
            <a:ext cx="6030167" cy="3905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2" name="AutoShape 10" descr="Para Empresas | Rede Psicoterapia">
            <a:extLst>
              <a:ext uri="{FF2B5EF4-FFF2-40B4-BE49-F238E27FC236}">
                <a16:creationId xmlns:a16="http://schemas.microsoft.com/office/drawing/2014/main" id="{7186E1BA-F130-DC83-4D0B-87F5FE314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029FFA-6E55-0496-165A-79D59E648B59}"/>
              </a:ext>
            </a:extLst>
          </p:cNvPr>
          <p:cNvSpPr txBox="1"/>
          <p:nvPr/>
        </p:nvSpPr>
        <p:spPr>
          <a:xfrm>
            <a:off x="1331726" y="2697741"/>
            <a:ext cx="7964674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</a:pPr>
            <a:r>
              <a:rPr lang="pt-BR" sz="4000" b="1" dirty="0">
                <a:solidFill>
                  <a:srgbClr val="1E5F88"/>
                </a:solidFill>
                <a:latin typeface="Arimo"/>
              </a:rPr>
              <a:t>Aviso prévio – AP</a:t>
            </a:r>
          </a:p>
          <a:p>
            <a:pPr algn="just">
              <a:lnSpc>
                <a:spcPts val="5460"/>
              </a:lnSpc>
            </a:pPr>
            <a:endParaRPr lang="en-US" sz="3900" dirty="0">
              <a:solidFill>
                <a:srgbClr val="1E5F88"/>
              </a:solidFill>
              <a:latin typeface="Arimo"/>
            </a:endParaRPr>
          </a:p>
          <a:p>
            <a:pPr algn="just"/>
            <a:r>
              <a:rPr lang="pt-BR" sz="3900" dirty="0">
                <a:solidFill>
                  <a:srgbClr val="1E5F88"/>
                </a:solidFill>
                <a:latin typeface="Arimo"/>
              </a:rPr>
              <a:t>No que prevê a CF (1988), a parte que sem motivo resolver rescindir o contrato de trabalho deverá avisar com antecedência mínima, de acordo com a legislação vigente.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AF5EEC75-4FB8-3B01-BB78-26A85FD45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752" y="1900557"/>
            <a:ext cx="6703260" cy="58802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AB8A-8ABC-8F29-16E6-68943803E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E94EF84-093B-31D9-0407-24C806640FF6}"/>
              </a:ext>
            </a:extLst>
          </p:cNvPr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FAEBA8D-446F-C7AF-DDB2-3E137EE89BB2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1588DEB-5FDA-D345-1206-87B50C70CE8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6172BC6-B1D0-AAAC-DC81-9C42B6BBFA78}"/>
              </a:ext>
            </a:extLst>
          </p:cNvPr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C708131-23FA-B001-22E6-AC968F0C3874}"/>
                </a:ext>
              </a:extLst>
            </p:cNvPr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FEBCB32-6EB5-1937-BF1E-9642A28EF5E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D39C25A-DEFB-A04F-3C23-DD25BCD3E44F}"/>
              </a:ext>
            </a:extLst>
          </p:cNvPr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441E06E-D554-D219-765A-1D82A56A39D6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BC19AAF-5494-AF90-3CEF-687361C9201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BFC4DBA-C353-15D5-5A6D-B74C0F081C64}"/>
              </a:ext>
            </a:extLst>
          </p:cNvPr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6335A80-9216-E7CE-B499-BADAF25194E9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5E15C1C-F79B-C8E6-B9CF-20B67935E5E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4852A0D-B2E3-8C95-835D-D7A6FC90A5A1}"/>
              </a:ext>
            </a:extLst>
          </p:cNvPr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EB145D8-9281-1478-F695-86557D88290C}"/>
                </a:ext>
              </a:extLst>
            </p:cNvPr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1A63FCD8-49A8-F3F4-F66F-CF1970B7342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FD464F4-FD99-A265-33E0-0B3261F7D3FB}"/>
              </a:ext>
            </a:extLst>
          </p:cNvPr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6DD81BA-72AE-C568-4946-6EFF59C36CF0}"/>
                </a:ext>
              </a:extLst>
            </p:cNvPr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670D7EC-5487-A543-D1AB-3271449F48E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12B537A4-01E3-3A25-089A-AFF61F8CB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4DCC8A2E-A191-46D9-4B36-46B21A30404C}"/>
              </a:ext>
            </a:extLst>
          </p:cNvPr>
          <p:cNvSpPr txBox="1"/>
          <p:nvPr/>
        </p:nvSpPr>
        <p:spPr>
          <a:xfrm>
            <a:off x="685800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 dirty="0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034458A-98A9-B61E-0D78-9198E0DE570A}"/>
              </a:ext>
            </a:extLst>
          </p:cNvPr>
          <p:cNvSpPr txBox="1"/>
          <p:nvPr/>
        </p:nvSpPr>
        <p:spPr>
          <a:xfrm>
            <a:off x="1543042" y="2002151"/>
            <a:ext cx="8210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Rescisão justa causa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ocorre quando o trabalhador comete algum ato considerado grave.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4F9C9F1-3359-0B8A-EA76-632DC60543E6}"/>
              </a:ext>
            </a:extLst>
          </p:cNvPr>
          <p:cNvSpPr txBox="1"/>
          <p:nvPr/>
        </p:nvSpPr>
        <p:spPr>
          <a:xfrm>
            <a:off x="1543043" y="2002151"/>
            <a:ext cx="10487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Tipos de rescisão de contrato de trabalho: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50DF88-9140-7E8F-517A-DAE8CC28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783" y="2858198"/>
            <a:ext cx="7481417" cy="69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3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07B7D-F0E5-FC08-2B68-6D037764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0BDD7D5-27BB-07A8-10EE-1279BBD7EE86}"/>
              </a:ext>
            </a:extLst>
          </p:cNvPr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64D268B-D549-A8C5-C827-8706110405FC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75450D7-15C3-EC32-17CA-7A5705FBAA4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8E2A316-0E6B-D0D4-9C23-233D49BD5BD5}"/>
              </a:ext>
            </a:extLst>
          </p:cNvPr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0182D67-D2BC-D373-8C19-D34FBB12A6AC}"/>
                </a:ext>
              </a:extLst>
            </p:cNvPr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578C310-8E6E-A14B-7D85-3B9958E2B3C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E86661E-879E-43D5-C398-429BCBD9D457}"/>
              </a:ext>
            </a:extLst>
          </p:cNvPr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CECE4F0-B831-16DC-FEB5-EAD07F8F3154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633673B-C578-0E99-BE34-05228557710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861A926-1A32-1616-252D-31674FBD86F5}"/>
              </a:ext>
            </a:extLst>
          </p:cNvPr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275DDB3-23A8-6FFE-B169-AD6787AA0333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1EB799B-B93A-2682-C51B-FD48DA0F313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C2B234D-5F3F-8B19-DF6D-AD5A3C0E1428}"/>
              </a:ext>
            </a:extLst>
          </p:cNvPr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0911BAA-4BD8-8719-8F93-FD1A4BD91E3B}"/>
                </a:ext>
              </a:extLst>
            </p:cNvPr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EB9BD8E3-AF13-4552-F8A9-E91C25440B7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F1911B3-B7CC-329A-D156-CC25EF480B56}"/>
              </a:ext>
            </a:extLst>
          </p:cNvPr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AAE4DAA-6EA1-7B79-D5E7-132FE5AD9CD2}"/>
                </a:ext>
              </a:extLst>
            </p:cNvPr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1B79D272-EC84-DF52-6ED9-12F7C478709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066EF27C-6AFA-2006-5B25-612FE8C7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592A4FF0-101D-253D-6B0A-B54EEA21F4DC}"/>
              </a:ext>
            </a:extLst>
          </p:cNvPr>
          <p:cNvSpPr txBox="1"/>
          <p:nvPr/>
        </p:nvSpPr>
        <p:spPr>
          <a:xfrm>
            <a:off x="685800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 dirty="0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FAFD9D5-EF0F-113E-CF43-FEC51C6D94E9}"/>
              </a:ext>
            </a:extLst>
          </p:cNvPr>
          <p:cNvSpPr txBox="1"/>
          <p:nvPr/>
        </p:nvSpPr>
        <p:spPr>
          <a:xfrm>
            <a:off x="1543043" y="2002151"/>
            <a:ext cx="69151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Rescisão com justa causa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ocorre quando o trabalhador comete algum ato considerado grave.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2DD91C9-7E71-9594-B847-9858216A1FCC}"/>
              </a:ext>
            </a:extLst>
          </p:cNvPr>
          <p:cNvSpPr txBox="1"/>
          <p:nvPr/>
        </p:nvSpPr>
        <p:spPr>
          <a:xfrm>
            <a:off x="1543043" y="2002151"/>
            <a:ext cx="10487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Tipos de rescisão de contrato de trabalho: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BB611D0B-785B-4404-03B9-E01F0F73B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3164206"/>
            <a:ext cx="8722180" cy="45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0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4370B-F211-4BA9-586C-44FE4CC99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D35D772-123B-6CD4-BE9A-5B72FBBB72F9}"/>
              </a:ext>
            </a:extLst>
          </p:cNvPr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58576D0-F816-1BD4-3B8F-EA359B9C420B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2C4F026-D6AF-98D5-622D-0A7DE2BE374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608A39D-A5E2-8617-52BB-66E0D2FBD888}"/>
              </a:ext>
            </a:extLst>
          </p:cNvPr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ADF9E7D-78D5-CAC7-4AB3-689BDC8268E6}"/>
                </a:ext>
              </a:extLst>
            </p:cNvPr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105A246-C000-CDDB-850F-6A475E0CE8E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43EC201-A27C-7680-42A3-1C2F8FD0E03C}"/>
              </a:ext>
            </a:extLst>
          </p:cNvPr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A776898-B090-8935-2A55-8E1A0D93D6AB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645D2AC-06A8-1BC3-4604-8201373D585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122FB8B-46DB-1CC9-0983-121A2D9C5887}"/>
              </a:ext>
            </a:extLst>
          </p:cNvPr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1E39B52-D740-6AE2-9BC9-DA08854B3E64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C8D29C4-DB26-76D5-1598-489FA13646D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7CBEC41-AEEE-6860-9FBA-234CC04FD897}"/>
              </a:ext>
            </a:extLst>
          </p:cNvPr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C90B332-6C8C-3D56-A582-C4F39BE2D4C7}"/>
                </a:ext>
              </a:extLst>
            </p:cNvPr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F2852E9-774B-622E-746D-2F1B389AC9A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F3593CC-6BCE-C509-06C1-128EF0D3371E}"/>
              </a:ext>
            </a:extLst>
          </p:cNvPr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5107207-616F-46B6-6492-FDD35F1CDDFB}"/>
                </a:ext>
              </a:extLst>
            </p:cNvPr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654E914C-D022-86FD-47CF-31261EE6156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2D0C19CA-F16A-BAB7-6B23-157ADC6255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3A3571B9-FF45-2FD6-1F65-4E4CEC0501A0}"/>
              </a:ext>
            </a:extLst>
          </p:cNvPr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BF301A1-24DA-4E1B-25A7-001784F7CB35}"/>
              </a:ext>
            </a:extLst>
          </p:cNvPr>
          <p:cNvSpPr txBox="1"/>
          <p:nvPr/>
        </p:nvSpPr>
        <p:spPr>
          <a:xfrm>
            <a:off x="1543044" y="2002151"/>
            <a:ext cx="73278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Rescisão sem justa causa pelo empregador: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neste caso a rescisão existe a manifestação de vontade por parte do empregador.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EA19F68-A83F-6B10-34A0-65BD2AC67887}"/>
              </a:ext>
            </a:extLst>
          </p:cNvPr>
          <p:cNvSpPr txBox="1"/>
          <p:nvPr/>
        </p:nvSpPr>
        <p:spPr>
          <a:xfrm>
            <a:off x="1543043" y="2002151"/>
            <a:ext cx="10487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Tipos de rescisão de contrato de trabalho: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14B035D9-3C4C-717E-020D-553152A3A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651" y="3593647"/>
            <a:ext cx="8134357" cy="41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6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F5DD9-72F4-E0A5-2B60-CDC36E22E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510741B-0C5F-26E1-CFB1-2968F73CFE4D}"/>
              </a:ext>
            </a:extLst>
          </p:cNvPr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2EEC96-407C-B9DA-153C-3E739F42F752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7E78F68-4186-3E3E-F50C-1CC78B108E6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9EDC558-99BB-B1D4-E8F5-BDFBBEB4FD93}"/>
              </a:ext>
            </a:extLst>
          </p:cNvPr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20EC99F-E269-8E22-A0E6-E53C253B476D}"/>
                </a:ext>
              </a:extLst>
            </p:cNvPr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4395D86-3B66-662E-0994-F4D8563304C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1C2E750-5123-30D0-292B-0B3186F11FC9}"/>
              </a:ext>
            </a:extLst>
          </p:cNvPr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ACEB22A-7FCD-1DE8-F2C4-9EB3AC917039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D958FE6-7C88-87E6-D6B9-F0733C1AE1F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EFF4143-AF40-0CDB-54BD-409FC77FC932}"/>
              </a:ext>
            </a:extLst>
          </p:cNvPr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D2F714E-7E51-9E4B-1209-0E2982975C28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3D1E0DA-73BB-B0DC-1FF0-3BD66D9C010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B8392A9-8766-9B6B-CC0E-690DD15607A0}"/>
              </a:ext>
            </a:extLst>
          </p:cNvPr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2E4E14A-4B8A-0BA0-2F44-9254524B9B1E}"/>
                </a:ext>
              </a:extLst>
            </p:cNvPr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524A5C8-1321-97E0-3E76-AE5879EBA71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8EA7A71-1245-3CAC-CA35-AF7AEFFB1EFB}"/>
              </a:ext>
            </a:extLst>
          </p:cNvPr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BF2EB31-6C5E-ACDE-52C7-4F6F903098E8}"/>
                </a:ext>
              </a:extLst>
            </p:cNvPr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127D29D6-290A-637A-D01D-4E37CB39CDF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39CDC8AF-43C2-C80D-1E35-E204795388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088A256C-411E-582D-42FC-0CF69E467B47}"/>
              </a:ext>
            </a:extLst>
          </p:cNvPr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3C853BA-8D94-D7C9-0CB1-09EA5DC63923}"/>
              </a:ext>
            </a:extLst>
          </p:cNvPr>
          <p:cNvSpPr txBox="1"/>
          <p:nvPr/>
        </p:nvSpPr>
        <p:spPr>
          <a:xfrm>
            <a:off x="1543043" y="2002151"/>
            <a:ext cx="6965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endParaRPr lang="pt-BR" sz="36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Demissão por acordo: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aquela em que a empresa e o funcionário definem, em comum acordo, o fim do contrato de trabalho.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E610957-4F81-262B-724D-4A437B35A9AD}"/>
              </a:ext>
            </a:extLst>
          </p:cNvPr>
          <p:cNvSpPr txBox="1"/>
          <p:nvPr/>
        </p:nvSpPr>
        <p:spPr>
          <a:xfrm>
            <a:off x="1543043" y="2002151"/>
            <a:ext cx="10487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Tipos de rescisão de contrato de trabalho: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08FA35F2-8B5A-F230-B92F-A0C850337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377"/>
          <a:stretch/>
        </p:blipFill>
        <p:spPr>
          <a:xfrm>
            <a:off x="8844071" y="3322796"/>
            <a:ext cx="8458200" cy="42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9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465</Words>
  <Application>Microsoft Office PowerPoint</Application>
  <PresentationFormat>Personalizar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Arimo Bold</vt:lpstr>
      <vt:lpstr>Arimo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#vempraFaSouza</dc:title>
  <dc:creator>Dennys Salomao</dc:creator>
  <cp:lastModifiedBy>Dennys Salomao Hid</cp:lastModifiedBy>
  <cp:revision>15</cp:revision>
  <dcterms:created xsi:type="dcterms:W3CDTF">2006-08-16T00:00:00Z</dcterms:created>
  <dcterms:modified xsi:type="dcterms:W3CDTF">2024-02-22T20:07:55Z</dcterms:modified>
  <dc:identifier>DAFf14T6Q-I</dc:identifier>
</cp:coreProperties>
</file>