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88" r:id="rId6"/>
    <p:sldId id="291" r:id="rId7"/>
    <p:sldId id="292" r:id="rId8"/>
    <p:sldId id="293" r:id="rId9"/>
    <p:sldId id="294" r:id="rId10"/>
    <p:sldId id="287" r:id="rId11"/>
    <p:sldId id="289" r:id="rId12"/>
    <p:sldId id="290" r:id="rId13"/>
    <p:sldId id="265" r:id="rId14"/>
  </p:sldIdLst>
  <p:sldSz cx="18288000" cy="10287000"/>
  <p:notesSz cx="6858000" cy="9144000"/>
  <p:embeddedFontLst>
    <p:embeddedFont>
      <p:font typeface="Arimo" panose="020B0604020202020204" charset="0"/>
      <p:regular r:id="rId16"/>
    </p:embeddedFont>
    <p:embeddedFont>
      <p:font typeface="Arimo Bold" panose="020B0604020202020204" charset="0"/>
      <p:regular r:id="rId17"/>
    </p:embeddedFont>
    <p:embeddedFont>
      <p:font typeface="Roboto" panose="02000000000000000000" pitchFamily="2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0" autoAdjust="0"/>
    <p:restoredTop sz="94061" autoAdjust="0"/>
  </p:normalViewPr>
  <p:slideViewPr>
    <p:cSldViewPr>
      <p:cViewPr varScale="1">
        <p:scale>
          <a:sx n="47" d="100"/>
          <a:sy n="47" d="100"/>
        </p:scale>
        <p:origin x="52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840485-D86F-4F6D-959F-85343547CB4C}" type="datetimeFigureOut">
              <a:rPr lang="pt-BR" smtClean="0"/>
              <a:t>14/03/2024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501D4D-230F-4013-8B2B-A3C8A80A41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0992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Maximilian Karl Emil Weber foi um intelectual, jurista e economista alemão considerado um dos fundadores da Sociologia. 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501D4D-230F-4013-8B2B-A3C8A80A4127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7301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970838"/>
            <a:ext cx="18999170" cy="1316162"/>
            <a:chOff x="0" y="0"/>
            <a:chExt cx="5003897" cy="34664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03897" cy="346643"/>
            </a:xfrm>
            <a:custGeom>
              <a:avLst/>
              <a:gdLst/>
              <a:ahLst/>
              <a:cxnLst/>
              <a:rect l="l" t="t" r="r" b="b"/>
              <a:pathLst>
                <a:path w="5003897" h="346643">
                  <a:moveTo>
                    <a:pt x="0" y="0"/>
                  </a:moveTo>
                  <a:lnTo>
                    <a:pt x="5003897" y="0"/>
                  </a:lnTo>
                  <a:lnTo>
                    <a:pt x="5003897" y="346643"/>
                  </a:lnTo>
                  <a:lnTo>
                    <a:pt x="0" y="346643"/>
                  </a:lnTo>
                  <a:close/>
                </a:path>
              </a:pathLst>
            </a:custGeom>
            <a:solidFill>
              <a:srgbClr val="FEB31A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83518" y="126881"/>
            <a:ext cx="2767839" cy="334262"/>
            <a:chOff x="0" y="0"/>
            <a:chExt cx="728978" cy="8803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28978" cy="88036"/>
            </a:xfrm>
            <a:custGeom>
              <a:avLst/>
              <a:gdLst/>
              <a:ahLst/>
              <a:cxnLst/>
              <a:rect l="l" t="t" r="r" b="b"/>
              <a:pathLst>
                <a:path w="728978" h="88036">
                  <a:moveTo>
                    <a:pt x="0" y="0"/>
                  </a:moveTo>
                  <a:lnTo>
                    <a:pt x="728978" y="0"/>
                  </a:lnTo>
                  <a:lnTo>
                    <a:pt x="728978" y="88036"/>
                  </a:lnTo>
                  <a:lnTo>
                    <a:pt x="0" y="88036"/>
                  </a:lnTo>
                  <a:close/>
                </a:path>
              </a:pathLst>
            </a:custGeom>
            <a:solidFill>
              <a:srgbClr val="FEB31A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0"/>
            <a:ext cx="396449" cy="10287000"/>
            <a:chOff x="0" y="0"/>
            <a:chExt cx="104415" cy="270933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4415" cy="2709333"/>
            </a:xfrm>
            <a:custGeom>
              <a:avLst/>
              <a:gdLst/>
              <a:ahLst/>
              <a:cxnLst/>
              <a:rect l="l" t="t" r="r" b="b"/>
              <a:pathLst>
                <a:path w="104415" h="2709333">
                  <a:moveTo>
                    <a:pt x="0" y="0"/>
                  </a:moveTo>
                  <a:lnTo>
                    <a:pt x="104415" y="0"/>
                  </a:lnTo>
                  <a:lnTo>
                    <a:pt x="10441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D53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7891551" y="0"/>
            <a:ext cx="396449" cy="10287000"/>
            <a:chOff x="0" y="0"/>
            <a:chExt cx="104415" cy="270933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04415" cy="2709333"/>
            </a:xfrm>
            <a:custGeom>
              <a:avLst/>
              <a:gdLst/>
              <a:ahLst/>
              <a:cxnLst/>
              <a:rect l="l" t="t" r="r" b="b"/>
              <a:pathLst>
                <a:path w="104415" h="2709333">
                  <a:moveTo>
                    <a:pt x="0" y="0"/>
                  </a:moveTo>
                  <a:lnTo>
                    <a:pt x="104415" y="0"/>
                  </a:lnTo>
                  <a:lnTo>
                    <a:pt x="10441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D53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 rot="5400000">
            <a:off x="9017119" y="-9017119"/>
            <a:ext cx="253763" cy="18288000"/>
            <a:chOff x="0" y="0"/>
            <a:chExt cx="66835" cy="481659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6835" cy="4816592"/>
            </a:xfrm>
            <a:custGeom>
              <a:avLst/>
              <a:gdLst/>
              <a:ahLst/>
              <a:cxnLst/>
              <a:rect l="l" t="t" r="r" b="b"/>
              <a:pathLst>
                <a:path w="66835" h="4816592">
                  <a:moveTo>
                    <a:pt x="0" y="0"/>
                  </a:moveTo>
                  <a:lnTo>
                    <a:pt x="66835" y="0"/>
                  </a:lnTo>
                  <a:lnTo>
                    <a:pt x="66835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1D53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 rot="5400000">
            <a:off x="8997081" y="1036157"/>
            <a:ext cx="293839" cy="18288000"/>
            <a:chOff x="0" y="0"/>
            <a:chExt cx="77390" cy="4816593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77390" cy="4816592"/>
            </a:xfrm>
            <a:custGeom>
              <a:avLst/>
              <a:gdLst/>
              <a:ahLst/>
              <a:cxnLst/>
              <a:rect l="l" t="t" r="r" b="b"/>
              <a:pathLst>
                <a:path w="77390" h="4816592">
                  <a:moveTo>
                    <a:pt x="0" y="0"/>
                  </a:moveTo>
                  <a:lnTo>
                    <a:pt x="77390" y="0"/>
                  </a:lnTo>
                  <a:lnTo>
                    <a:pt x="77390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1D53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2"/>
          <a:srcRect t="446" b="446"/>
          <a:stretch>
            <a:fillRect/>
          </a:stretch>
        </p:blipFill>
        <p:spPr>
          <a:xfrm>
            <a:off x="4946988" y="3008293"/>
            <a:ext cx="8394025" cy="2135207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11927026" y="9052059"/>
            <a:ext cx="5284329" cy="9060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Arimo"/>
              </a:rPr>
              <a:t>#vempra</a:t>
            </a:r>
            <a:r>
              <a:rPr lang="en-US" sz="5199">
                <a:solidFill>
                  <a:srgbClr val="FFFFFF"/>
                </a:solidFill>
                <a:latin typeface="Arimo Bold"/>
              </a:rPr>
              <a:t>FaSouza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823610" y="6020362"/>
            <a:ext cx="14640781" cy="642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3900" dirty="0">
                <a:solidFill>
                  <a:srgbClr val="1E5F88"/>
                </a:solidFill>
                <a:latin typeface="Arimo"/>
              </a:rPr>
              <a:t>NT 5 e 6 - </a:t>
            </a:r>
            <a:r>
              <a:rPr lang="pt-BR" sz="3900" dirty="0">
                <a:solidFill>
                  <a:srgbClr val="1E5F88"/>
                </a:solidFill>
                <a:latin typeface="Arimo"/>
              </a:rPr>
              <a:t>ROTINAS DE ADMINISTRAÇÃO DE PESSOAL</a:t>
            </a:r>
            <a:endParaRPr lang="en-US" sz="3900" dirty="0">
              <a:solidFill>
                <a:srgbClr val="1E5F88"/>
              </a:solidFill>
              <a:latin typeface="Arim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014BD2-C03A-F594-B536-FDE41705B1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5DE251F9-BCF6-79FF-8E99-2C984022FB24}"/>
              </a:ext>
            </a:extLst>
          </p:cNvPr>
          <p:cNvGrpSpPr/>
          <p:nvPr/>
        </p:nvGrpSpPr>
        <p:grpSpPr>
          <a:xfrm>
            <a:off x="0" y="8970838"/>
            <a:ext cx="18999170" cy="1316162"/>
            <a:chOff x="0" y="0"/>
            <a:chExt cx="5003897" cy="34664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18523DCD-39AC-003F-48D8-1F473C3B4F8A}"/>
                </a:ext>
              </a:extLst>
            </p:cNvPr>
            <p:cNvSpPr/>
            <p:nvPr/>
          </p:nvSpPr>
          <p:spPr>
            <a:xfrm>
              <a:off x="0" y="0"/>
              <a:ext cx="5003897" cy="346643"/>
            </a:xfrm>
            <a:custGeom>
              <a:avLst/>
              <a:gdLst/>
              <a:ahLst/>
              <a:cxnLst/>
              <a:rect l="l" t="t" r="r" b="b"/>
              <a:pathLst>
                <a:path w="5003897" h="346643">
                  <a:moveTo>
                    <a:pt x="0" y="0"/>
                  </a:moveTo>
                  <a:lnTo>
                    <a:pt x="5003897" y="0"/>
                  </a:lnTo>
                  <a:lnTo>
                    <a:pt x="5003897" y="346643"/>
                  </a:lnTo>
                  <a:lnTo>
                    <a:pt x="0" y="346643"/>
                  </a:lnTo>
                  <a:close/>
                </a:path>
              </a:pathLst>
            </a:custGeom>
            <a:solidFill>
              <a:srgbClr val="FEB31A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8C8E1EAB-7639-90B7-8B62-9399A079A6A1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0F89AE83-002F-FD75-4B2E-C75F00AAA5CD}"/>
              </a:ext>
            </a:extLst>
          </p:cNvPr>
          <p:cNvGrpSpPr/>
          <p:nvPr/>
        </p:nvGrpSpPr>
        <p:grpSpPr>
          <a:xfrm>
            <a:off x="283518" y="126881"/>
            <a:ext cx="2767839" cy="334262"/>
            <a:chOff x="0" y="0"/>
            <a:chExt cx="728978" cy="88036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D156328E-0DDA-328F-3A35-B69774FE204D}"/>
                </a:ext>
              </a:extLst>
            </p:cNvPr>
            <p:cNvSpPr/>
            <p:nvPr/>
          </p:nvSpPr>
          <p:spPr>
            <a:xfrm>
              <a:off x="0" y="0"/>
              <a:ext cx="728978" cy="88036"/>
            </a:xfrm>
            <a:custGeom>
              <a:avLst/>
              <a:gdLst/>
              <a:ahLst/>
              <a:cxnLst/>
              <a:rect l="l" t="t" r="r" b="b"/>
              <a:pathLst>
                <a:path w="728978" h="88036">
                  <a:moveTo>
                    <a:pt x="0" y="0"/>
                  </a:moveTo>
                  <a:lnTo>
                    <a:pt x="728978" y="0"/>
                  </a:lnTo>
                  <a:lnTo>
                    <a:pt x="728978" y="88036"/>
                  </a:lnTo>
                  <a:lnTo>
                    <a:pt x="0" y="88036"/>
                  </a:lnTo>
                  <a:close/>
                </a:path>
              </a:pathLst>
            </a:custGeom>
            <a:solidFill>
              <a:srgbClr val="FEB31A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DE3405F1-770F-63B2-FB38-C4C33374517E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9CB2C029-5379-1D09-4F3E-8BCA81F8EABA}"/>
              </a:ext>
            </a:extLst>
          </p:cNvPr>
          <p:cNvGrpSpPr/>
          <p:nvPr/>
        </p:nvGrpSpPr>
        <p:grpSpPr>
          <a:xfrm>
            <a:off x="0" y="0"/>
            <a:ext cx="396449" cy="10287000"/>
            <a:chOff x="0" y="0"/>
            <a:chExt cx="104415" cy="2709333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E55FF9E6-ABAC-2F39-BC5B-EC2B75D64EC6}"/>
                </a:ext>
              </a:extLst>
            </p:cNvPr>
            <p:cNvSpPr/>
            <p:nvPr/>
          </p:nvSpPr>
          <p:spPr>
            <a:xfrm>
              <a:off x="0" y="0"/>
              <a:ext cx="104415" cy="2709333"/>
            </a:xfrm>
            <a:custGeom>
              <a:avLst/>
              <a:gdLst/>
              <a:ahLst/>
              <a:cxnLst/>
              <a:rect l="l" t="t" r="r" b="b"/>
              <a:pathLst>
                <a:path w="104415" h="2709333">
                  <a:moveTo>
                    <a:pt x="0" y="0"/>
                  </a:moveTo>
                  <a:lnTo>
                    <a:pt x="104415" y="0"/>
                  </a:lnTo>
                  <a:lnTo>
                    <a:pt x="10441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D53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8C73B21F-D42A-0172-4041-F4E4802CC4CB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E4BA025F-4DD8-DBD8-F028-1A745E2E52C0}"/>
              </a:ext>
            </a:extLst>
          </p:cNvPr>
          <p:cNvGrpSpPr/>
          <p:nvPr/>
        </p:nvGrpSpPr>
        <p:grpSpPr>
          <a:xfrm>
            <a:off x="17891551" y="0"/>
            <a:ext cx="396449" cy="10287000"/>
            <a:chOff x="0" y="0"/>
            <a:chExt cx="104415" cy="2709333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D52C0D29-6A2E-606D-2E3C-5F437B078568}"/>
                </a:ext>
              </a:extLst>
            </p:cNvPr>
            <p:cNvSpPr/>
            <p:nvPr/>
          </p:nvSpPr>
          <p:spPr>
            <a:xfrm>
              <a:off x="0" y="0"/>
              <a:ext cx="104415" cy="2709333"/>
            </a:xfrm>
            <a:custGeom>
              <a:avLst/>
              <a:gdLst/>
              <a:ahLst/>
              <a:cxnLst/>
              <a:rect l="l" t="t" r="r" b="b"/>
              <a:pathLst>
                <a:path w="104415" h="2709333">
                  <a:moveTo>
                    <a:pt x="0" y="0"/>
                  </a:moveTo>
                  <a:lnTo>
                    <a:pt x="104415" y="0"/>
                  </a:lnTo>
                  <a:lnTo>
                    <a:pt x="10441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D53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265CF501-FFB7-9BA5-7A6F-61C0749D1B0E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3625ECB4-76B4-23D3-35A8-0620F50B0AD8}"/>
              </a:ext>
            </a:extLst>
          </p:cNvPr>
          <p:cNvGrpSpPr/>
          <p:nvPr/>
        </p:nvGrpSpPr>
        <p:grpSpPr>
          <a:xfrm rot="5400000">
            <a:off x="9017119" y="-9017119"/>
            <a:ext cx="253763" cy="18288000"/>
            <a:chOff x="0" y="0"/>
            <a:chExt cx="66835" cy="4816593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68FB6538-2457-EAF4-E0CE-472C7670DDEF}"/>
                </a:ext>
              </a:extLst>
            </p:cNvPr>
            <p:cNvSpPr/>
            <p:nvPr/>
          </p:nvSpPr>
          <p:spPr>
            <a:xfrm>
              <a:off x="0" y="0"/>
              <a:ext cx="66835" cy="4816592"/>
            </a:xfrm>
            <a:custGeom>
              <a:avLst/>
              <a:gdLst/>
              <a:ahLst/>
              <a:cxnLst/>
              <a:rect l="l" t="t" r="r" b="b"/>
              <a:pathLst>
                <a:path w="66835" h="4816592">
                  <a:moveTo>
                    <a:pt x="0" y="0"/>
                  </a:moveTo>
                  <a:lnTo>
                    <a:pt x="66835" y="0"/>
                  </a:lnTo>
                  <a:lnTo>
                    <a:pt x="66835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1D53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4408E470-0B02-6739-801B-4258EFBFFEBB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AE9F6956-6F7A-0B30-91FB-335C79056310}"/>
              </a:ext>
            </a:extLst>
          </p:cNvPr>
          <p:cNvGrpSpPr/>
          <p:nvPr/>
        </p:nvGrpSpPr>
        <p:grpSpPr>
          <a:xfrm rot="5400000">
            <a:off x="8997081" y="1036157"/>
            <a:ext cx="293839" cy="18288000"/>
            <a:chOff x="0" y="0"/>
            <a:chExt cx="77390" cy="4816593"/>
          </a:xfrm>
        </p:grpSpPr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F2E245E0-308D-7229-3B7E-FE5F8EA1980A}"/>
                </a:ext>
              </a:extLst>
            </p:cNvPr>
            <p:cNvSpPr/>
            <p:nvPr/>
          </p:nvSpPr>
          <p:spPr>
            <a:xfrm>
              <a:off x="0" y="0"/>
              <a:ext cx="77390" cy="4816592"/>
            </a:xfrm>
            <a:custGeom>
              <a:avLst/>
              <a:gdLst/>
              <a:ahLst/>
              <a:cxnLst/>
              <a:rect l="l" t="t" r="r" b="b"/>
              <a:pathLst>
                <a:path w="77390" h="4816592">
                  <a:moveTo>
                    <a:pt x="0" y="0"/>
                  </a:moveTo>
                  <a:lnTo>
                    <a:pt x="77390" y="0"/>
                  </a:lnTo>
                  <a:lnTo>
                    <a:pt x="77390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1D53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TextBox 19">
              <a:extLst>
                <a:ext uri="{FF2B5EF4-FFF2-40B4-BE49-F238E27FC236}">
                  <a16:creationId xmlns:a16="http://schemas.microsoft.com/office/drawing/2014/main" id="{250098E0-C293-4623-5AA7-E237751E6A13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20" name="Picture 20">
            <a:extLst>
              <a:ext uri="{FF2B5EF4-FFF2-40B4-BE49-F238E27FC236}">
                <a16:creationId xmlns:a16="http://schemas.microsoft.com/office/drawing/2014/main" id="{9B72443A-1A12-B0AB-E8FB-480DD7078EC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46" b="446"/>
          <a:stretch>
            <a:fillRect/>
          </a:stretch>
        </p:blipFill>
        <p:spPr>
          <a:xfrm>
            <a:off x="7119212" y="461143"/>
            <a:ext cx="3862904" cy="982615"/>
          </a:xfrm>
          <a:prstGeom prst="rect">
            <a:avLst/>
          </a:prstGeom>
        </p:spPr>
      </p:pic>
      <p:sp>
        <p:nvSpPr>
          <p:cNvPr id="26" name="TextBox 26">
            <a:extLst>
              <a:ext uri="{FF2B5EF4-FFF2-40B4-BE49-F238E27FC236}">
                <a16:creationId xmlns:a16="http://schemas.microsoft.com/office/drawing/2014/main" id="{BA0B545F-1FA3-630A-E64E-0CA3355B2149}"/>
              </a:ext>
            </a:extLst>
          </p:cNvPr>
          <p:cNvSpPr txBox="1"/>
          <p:nvPr/>
        </p:nvSpPr>
        <p:spPr>
          <a:xfrm>
            <a:off x="11927026" y="9052059"/>
            <a:ext cx="5284329" cy="9060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Arimo"/>
              </a:rPr>
              <a:t>#vempra</a:t>
            </a:r>
            <a:r>
              <a:rPr lang="en-US" sz="5199">
                <a:solidFill>
                  <a:srgbClr val="FFFFFF"/>
                </a:solidFill>
                <a:latin typeface="Arimo Bold"/>
              </a:rPr>
              <a:t>FaSouza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E9F74FB1-FFA6-DA34-2E96-7CD04923E0D1}"/>
              </a:ext>
            </a:extLst>
          </p:cNvPr>
          <p:cNvSpPr txBox="1"/>
          <p:nvPr/>
        </p:nvSpPr>
        <p:spPr>
          <a:xfrm>
            <a:off x="987794" y="2094004"/>
            <a:ext cx="9604006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pt-BR" sz="2800" dirty="0">
                <a:solidFill>
                  <a:schemeClr val="accent1">
                    <a:lumMod val="50000"/>
                  </a:schemeClr>
                </a:solidFill>
              </a:rPr>
              <a:t>A folha de pagamento é a soma de todos os registros financeiros tais como: </a:t>
            </a:r>
            <a:r>
              <a:rPr lang="pt-BR" sz="2800" i="1" u="sng" dirty="0">
                <a:solidFill>
                  <a:schemeClr val="accent1">
                    <a:lumMod val="50000"/>
                  </a:schemeClr>
                </a:solidFill>
              </a:rPr>
              <a:t>vencimentos, salários, bônus e descontos. Tem funções operacional, contábil e fiscal</a:t>
            </a:r>
            <a:r>
              <a:rPr lang="pt-BR" sz="2800" dirty="0">
                <a:solidFill>
                  <a:schemeClr val="accent1">
                    <a:lumMod val="50000"/>
                  </a:schemeClr>
                </a:solidFill>
              </a:rPr>
              <a:t>, devendo ser constituída com base em todas as ocorrências mensais do empregado. </a:t>
            </a:r>
          </a:p>
          <a:p>
            <a:pPr algn="just" fontAlgn="base"/>
            <a:endParaRPr lang="pt-BR" sz="28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 fontAlgn="base"/>
            <a:r>
              <a:rPr lang="pt-BR" sz="2800" dirty="0">
                <a:solidFill>
                  <a:schemeClr val="accent1">
                    <a:lumMod val="50000"/>
                  </a:schemeClr>
                </a:solidFill>
              </a:rPr>
              <a:t>Sua descrição aos fatos com relação de trabalho deve ser sempre de maneira simples e transparente, transformada em valores numéricos, por meio de códigos, quantidade, percentagens e valores, em resultados que formarão a folha de pagamento.</a:t>
            </a:r>
            <a:r>
              <a:rPr lang="pt-BR" sz="2800" b="0" i="0" u="none" strike="noStrike" dirty="0">
                <a:solidFill>
                  <a:srgbClr val="333333"/>
                </a:solidFill>
                <a:effectLst/>
              </a:rPr>
              <a:t> </a:t>
            </a:r>
          </a:p>
          <a:p>
            <a:pPr algn="just" fontAlgn="base"/>
            <a:endParaRPr lang="pt-BR" sz="2800" dirty="0">
              <a:solidFill>
                <a:srgbClr val="333333"/>
              </a:solidFill>
            </a:endParaRPr>
          </a:p>
          <a:p>
            <a:pPr algn="just" fontAlgn="base"/>
            <a:r>
              <a:rPr lang="pt-BR" sz="2800" dirty="0">
                <a:solidFill>
                  <a:schemeClr val="accent1">
                    <a:lumMod val="50000"/>
                  </a:schemeClr>
                </a:solidFill>
              </a:rPr>
              <a:t>É perceptível a quantidade de parâmetros calculados em uma folha de pagamento, por isso automatizar o processo através de softwares é uma estratégia que visa, sobretudo, eliminar falhas de cálculos manuais e repetitivos.</a:t>
            </a:r>
          </a:p>
        </p:txBody>
      </p:sp>
      <p:pic>
        <p:nvPicPr>
          <p:cNvPr id="8194" name="Picture 2" descr="Ponto Eletrônico - Controle Digital | Coalize">
            <a:extLst>
              <a:ext uri="{FF2B5EF4-FFF2-40B4-BE49-F238E27FC236}">
                <a16:creationId xmlns:a16="http://schemas.microsoft.com/office/drawing/2014/main" id="{1BA7BF22-2151-3250-DC43-2B4BE2CB3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8302" y="461143"/>
            <a:ext cx="3918772" cy="4529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olerite: o que é, como é feito e como pode ser lido (exemplo) - Dicionário  Financeiro">
            <a:extLst>
              <a:ext uri="{FF2B5EF4-FFF2-40B4-BE49-F238E27FC236}">
                <a16:creationId xmlns:a16="http://schemas.microsoft.com/office/drawing/2014/main" id="{226F30F7-CEDF-E801-A095-FD86E9F3E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8301" y="4587552"/>
            <a:ext cx="6524625" cy="423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272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014BD2-C03A-F594-B536-FDE41705B1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5DE251F9-BCF6-79FF-8E99-2C984022FB24}"/>
              </a:ext>
            </a:extLst>
          </p:cNvPr>
          <p:cNvGrpSpPr/>
          <p:nvPr/>
        </p:nvGrpSpPr>
        <p:grpSpPr>
          <a:xfrm>
            <a:off x="0" y="8970838"/>
            <a:ext cx="18999170" cy="1316162"/>
            <a:chOff x="0" y="0"/>
            <a:chExt cx="5003897" cy="34664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18523DCD-39AC-003F-48D8-1F473C3B4F8A}"/>
                </a:ext>
              </a:extLst>
            </p:cNvPr>
            <p:cNvSpPr/>
            <p:nvPr/>
          </p:nvSpPr>
          <p:spPr>
            <a:xfrm>
              <a:off x="0" y="0"/>
              <a:ext cx="5003897" cy="346643"/>
            </a:xfrm>
            <a:custGeom>
              <a:avLst/>
              <a:gdLst/>
              <a:ahLst/>
              <a:cxnLst/>
              <a:rect l="l" t="t" r="r" b="b"/>
              <a:pathLst>
                <a:path w="5003897" h="346643">
                  <a:moveTo>
                    <a:pt x="0" y="0"/>
                  </a:moveTo>
                  <a:lnTo>
                    <a:pt x="5003897" y="0"/>
                  </a:lnTo>
                  <a:lnTo>
                    <a:pt x="5003897" y="346643"/>
                  </a:lnTo>
                  <a:lnTo>
                    <a:pt x="0" y="346643"/>
                  </a:lnTo>
                  <a:close/>
                </a:path>
              </a:pathLst>
            </a:custGeom>
            <a:solidFill>
              <a:srgbClr val="FEB31A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8C8E1EAB-7639-90B7-8B62-9399A079A6A1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0F89AE83-002F-FD75-4B2E-C75F00AAA5CD}"/>
              </a:ext>
            </a:extLst>
          </p:cNvPr>
          <p:cNvGrpSpPr/>
          <p:nvPr/>
        </p:nvGrpSpPr>
        <p:grpSpPr>
          <a:xfrm>
            <a:off x="283518" y="126881"/>
            <a:ext cx="2767839" cy="334262"/>
            <a:chOff x="0" y="0"/>
            <a:chExt cx="728978" cy="88036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D156328E-0DDA-328F-3A35-B69774FE204D}"/>
                </a:ext>
              </a:extLst>
            </p:cNvPr>
            <p:cNvSpPr/>
            <p:nvPr/>
          </p:nvSpPr>
          <p:spPr>
            <a:xfrm>
              <a:off x="0" y="0"/>
              <a:ext cx="728978" cy="88036"/>
            </a:xfrm>
            <a:custGeom>
              <a:avLst/>
              <a:gdLst/>
              <a:ahLst/>
              <a:cxnLst/>
              <a:rect l="l" t="t" r="r" b="b"/>
              <a:pathLst>
                <a:path w="728978" h="88036">
                  <a:moveTo>
                    <a:pt x="0" y="0"/>
                  </a:moveTo>
                  <a:lnTo>
                    <a:pt x="728978" y="0"/>
                  </a:lnTo>
                  <a:lnTo>
                    <a:pt x="728978" y="88036"/>
                  </a:lnTo>
                  <a:lnTo>
                    <a:pt x="0" y="88036"/>
                  </a:lnTo>
                  <a:close/>
                </a:path>
              </a:pathLst>
            </a:custGeom>
            <a:solidFill>
              <a:srgbClr val="FEB31A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DE3405F1-770F-63B2-FB38-C4C33374517E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9CB2C029-5379-1D09-4F3E-8BCA81F8EABA}"/>
              </a:ext>
            </a:extLst>
          </p:cNvPr>
          <p:cNvGrpSpPr/>
          <p:nvPr/>
        </p:nvGrpSpPr>
        <p:grpSpPr>
          <a:xfrm>
            <a:off x="0" y="0"/>
            <a:ext cx="396449" cy="10287000"/>
            <a:chOff x="0" y="0"/>
            <a:chExt cx="104415" cy="2709333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E55FF9E6-ABAC-2F39-BC5B-EC2B75D64EC6}"/>
                </a:ext>
              </a:extLst>
            </p:cNvPr>
            <p:cNvSpPr/>
            <p:nvPr/>
          </p:nvSpPr>
          <p:spPr>
            <a:xfrm>
              <a:off x="0" y="0"/>
              <a:ext cx="104415" cy="2709333"/>
            </a:xfrm>
            <a:custGeom>
              <a:avLst/>
              <a:gdLst/>
              <a:ahLst/>
              <a:cxnLst/>
              <a:rect l="l" t="t" r="r" b="b"/>
              <a:pathLst>
                <a:path w="104415" h="2709333">
                  <a:moveTo>
                    <a:pt x="0" y="0"/>
                  </a:moveTo>
                  <a:lnTo>
                    <a:pt x="104415" y="0"/>
                  </a:lnTo>
                  <a:lnTo>
                    <a:pt x="10441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D53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8C73B21F-D42A-0172-4041-F4E4802CC4CB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E4BA025F-4DD8-DBD8-F028-1A745E2E52C0}"/>
              </a:ext>
            </a:extLst>
          </p:cNvPr>
          <p:cNvGrpSpPr/>
          <p:nvPr/>
        </p:nvGrpSpPr>
        <p:grpSpPr>
          <a:xfrm>
            <a:off x="17891551" y="0"/>
            <a:ext cx="396449" cy="10287000"/>
            <a:chOff x="0" y="0"/>
            <a:chExt cx="104415" cy="2709333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D52C0D29-6A2E-606D-2E3C-5F437B078568}"/>
                </a:ext>
              </a:extLst>
            </p:cNvPr>
            <p:cNvSpPr/>
            <p:nvPr/>
          </p:nvSpPr>
          <p:spPr>
            <a:xfrm>
              <a:off x="0" y="0"/>
              <a:ext cx="104415" cy="2709333"/>
            </a:xfrm>
            <a:custGeom>
              <a:avLst/>
              <a:gdLst/>
              <a:ahLst/>
              <a:cxnLst/>
              <a:rect l="l" t="t" r="r" b="b"/>
              <a:pathLst>
                <a:path w="104415" h="2709333">
                  <a:moveTo>
                    <a:pt x="0" y="0"/>
                  </a:moveTo>
                  <a:lnTo>
                    <a:pt x="104415" y="0"/>
                  </a:lnTo>
                  <a:lnTo>
                    <a:pt x="10441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D53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265CF501-FFB7-9BA5-7A6F-61C0749D1B0E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3625ECB4-76B4-23D3-35A8-0620F50B0AD8}"/>
              </a:ext>
            </a:extLst>
          </p:cNvPr>
          <p:cNvGrpSpPr/>
          <p:nvPr/>
        </p:nvGrpSpPr>
        <p:grpSpPr>
          <a:xfrm rot="5400000">
            <a:off x="9017119" y="-9017119"/>
            <a:ext cx="253763" cy="18288000"/>
            <a:chOff x="0" y="0"/>
            <a:chExt cx="66835" cy="4816593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68FB6538-2457-EAF4-E0CE-472C7670DDEF}"/>
                </a:ext>
              </a:extLst>
            </p:cNvPr>
            <p:cNvSpPr/>
            <p:nvPr/>
          </p:nvSpPr>
          <p:spPr>
            <a:xfrm>
              <a:off x="0" y="0"/>
              <a:ext cx="66835" cy="4816592"/>
            </a:xfrm>
            <a:custGeom>
              <a:avLst/>
              <a:gdLst/>
              <a:ahLst/>
              <a:cxnLst/>
              <a:rect l="l" t="t" r="r" b="b"/>
              <a:pathLst>
                <a:path w="66835" h="4816592">
                  <a:moveTo>
                    <a:pt x="0" y="0"/>
                  </a:moveTo>
                  <a:lnTo>
                    <a:pt x="66835" y="0"/>
                  </a:lnTo>
                  <a:lnTo>
                    <a:pt x="66835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1D53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4408E470-0B02-6739-801B-4258EFBFFEBB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AE9F6956-6F7A-0B30-91FB-335C79056310}"/>
              </a:ext>
            </a:extLst>
          </p:cNvPr>
          <p:cNvGrpSpPr/>
          <p:nvPr/>
        </p:nvGrpSpPr>
        <p:grpSpPr>
          <a:xfrm rot="5400000">
            <a:off x="8997081" y="1036157"/>
            <a:ext cx="293839" cy="18288000"/>
            <a:chOff x="0" y="0"/>
            <a:chExt cx="77390" cy="4816593"/>
          </a:xfrm>
        </p:grpSpPr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F2E245E0-308D-7229-3B7E-FE5F8EA1980A}"/>
                </a:ext>
              </a:extLst>
            </p:cNvPr>
            <p:cNvSpPr/>
            <p:nvPr/>
          </p:nvSpPr>
          <p:spPr>
            <a:xfrm>
              <a:off x="0" y="0"/>
              <a:ext cx="77390" cy="4816592"/>
            </a:xfrm>
            <a:custGeom>
              <a:avLst/>
              <a:gdLst/>
              <a:ahLst/>
              <a:cxnLst/>
              <a:rect l="l" t="t" r="r" b="b"/>
              <a:pathLst>
                <a:path w="77390" h="4816592">
                  <a:moveTo>
                    <a:pt x="0" y="0"/>
                  </a:moveTo>
                  <a:lnTo>
                    <a:pt x="77390" y="0"/>
                  </a:lnTo>
                  <a:lnTo>
                    <a:pt x="77390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1D53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TextBox 19">
              <a:extLst>
                <a:ext uri="{FF2B5EF4-FFF2-40B4-BE49-F238E27FC236}">
                  <a16:creationId xmlns:a16="http://schemas.microsoft.com/office/drawing/2014/main" id="{250098E0-C293-4623-5AA7-E237751E6A13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20" name="Picture 20">
            <a:extLst>
              <a:ext uri="{FF2B5EF4-FFF2-40B4-BE49-F238E27FC236}">
                <a16:creationId xmlns:a16="http://schemas.microsoft.com/office/drawing/2014/main" id="{9B72443A-1A12-B0AB-E8FB-480DD7078EC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46" b="446"/>
          <a:stretch>
            <a:fillRect/>
          </a:stretch>
        </p:blipFill>
        <p:spPr>
          <a:xfrm>
            <a:off x="7119212" y="461143"/>
            <a:ext cx="3862904" cy="982615"/>
          </a:xfrm>
          <a:prstGeom prst="rect">
            <a:avLst/>
          </a:prstGeom>
        </p:spPr>
      </p:pic>
      <p:sp>
        <p:nvSpPr>
          <p:cNvPr id="26" name="TextBox 26">
            <a:extLst>
              <a:ext uri="{FF2B5EF4-FFF2-40B4-BE49-F238E27FC236}">
                <a16:creationId xmlns:a16="http://schemas.microsoft.com/office/drawing/2014/main" id="{BA0B545F-1FA3-630A-E64E-0CA3355B2149}"/>
              </a:ext>
            </a:extLst>
          </p:cNvPr>
          <p:cNvSpPr txBox="1"/>
          <p:nvPr/>
        </p:nvSpPr>
        <p:spPr>
          <a:xfrm>
            <a:off x="11927026" y="9052059"/>
            <a:ext cx="5284329" cy="9060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Arimo"/>
              </a:rPr>
              <a:t>#vempra</a:t>
            </a:r>
            <a:r>
              <a:rPr lang="en-US" sz="5199">
                <a:solidFill>
                  <a:srgbClr val="FFFFFF"/>
                </a:solidFill>
                <a:latin typeface="Arimo Bold"/>
              </a:rPr>
              <a:t>FaSouza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E9F74FB1-FFA6-DA34-2E96-7CD04923E0D1}"/>
              </a:ext>
            </a:extLst>
          </p:cNvPr>
          <p:cNvSpPr txBox="1"/>
          <p:nvPr/>
        </p:nvSpPr>
        <p:spPr>
          <a:xfrm>
            <a:off x="947112" y="1948212"/>
            <a:ext cx="9604006" cy="7848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pt-BR" sz="2800" dirty="0">
                <a:solidFill>
                  <a:schemeClr val="accent1">
                    <a:lumMod val="50000"/>
                  </a:schemeClr>
                </a:solidFill>
              </a:rPr>
              <a:t>Os softwares de folha de pagamento precisam ser flexíveis, para lidarem com os mais diversos tipos de jornadas que um negócio pode ter. </a:t>
            </a:r>
          </a:p>
          <a:p>
            <a:pPr algn="just" fontAlgn="base"/>
            <a:endParaRPr lang="pt-BR" sz="28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 fontAlgn="base"/>
            <a:r>
              <a:rPr lang="pt-BR" sz="2800" dirty="0">
                <a:solidFill>
                  <a:schemeClr val="accent1">
                    <a:lumMod val="50000"/>
                  </a:schemeClr>
                </a:solidFill>
              </a:rPr>
              <a:t>Para dar alguns exemplos do quanto são diversificadas, podemos citar as de </a:t>
            </a:r>
            <a:r>
              <a:rPr lang="pt-BR" sz="2800" b="1" dirty="0">
                <a:solidFill>
                  <a:schemeClr val="accent1">
                    <a:lumMod val="50000"/>
                  </a:schemeClr>
                </a:solidFill>
              </a:rPr>
              <a:t>estagiários, menores aprendiz, CLT, prestadores de serviços, à gerentes e diretores</a:t>
            </a:r>
            <a:r>
              <a:rPr lang="pt-BR" sz="28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algn="just" fontAlgn="base"/>
            <a:endParaRPr lang="pt-BR" sz="28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 fontAlgn="base"/>
            <a:r>
              <a:rPr lang="pt-BR" sz="2800" dirty="0">
                <a:solidFill>
                  <a:schemeClr val="accent1">
                    <a:lumMod val="50000"/>
                  </a:schemeClr>
                </a:solidFill>
              </a:rPr>
              <a:t>Além disso, esses sistemas têm que, preferencialmente, fazer </a:t>
            </a:r>
            <a:r>
              <a:rPr lang="pt-BR" sz="2800" b="1" dirty="0">
                <a:solidFill>
                  <a:schemeClr val="accent1">
                    <a:lumMod val="50000"/>
                  </a:schemeClr>
                </a:solidFill>
              </a:rPr>
              <a:t>integração com vários relógios de ponto para que funcionem em sincronia e forneçam atualizações de jornadas </a:t>
            </a:r>
            <a:r>
              <a:rPr lang="pt-BR" sz="2800" dirty="0">
                <a:solidFill>
                  <a:schemeClr val="accent1">
                    <a:lumMod val="50000"/>
                  </a:schemeClr>
                </a:solidFill>
              </a:rPr>
              <a:t>em tempo real.</a:t>
            </a:r>
          </a:p>
          <a:p>
            <a:pPr algn="just" fontAlgn="base"/>
            <a:endParaRPr lang="pt-BR" sz="28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 fontAlgn="base"/>
            <a:r>
              <a:rPr lang="pt-BR" sz="2800" dirty="0">
                <a:solidFill>
                  <a:schemeClr val="accent1">
                    <a:lumMod val="50000"/>
                  </a:schemeClr>
                </a:solidFill>
              </a:rPr>
              <a:t>Assim, é possível receber alertas quando há </a:t>
            </a:r>
            <a:r>
              <a:rPr lang="pt-BR" sz="2800" b="1" dirty="0">
                <a:solidFill>
                  <a:schemeClr val="accent1">
                    <a:lumMod val="50000"/>
                  </a:schemeClr>
                </a:solidFill>
              </a:rPr>
              <a:t>ausências ou atrasos</a:t>
            </a:r>
            <a:r>
              <a:rPr lang="pt-BR" sz="2800" dirty="0">
                <a:solidFill>
                  <a:schemeClr val="accent1">
                    <a:lumMod val="50000"/>
                  </a:schemeClr>
                </a:solidFill>
              </a:rPr>
              <a:t>, e até mesmo quando um </a:t>
            </a:r>
            <a:r>
              <a:rPr lang="pt-BR" sz="2800" b="1" dirty="0">
                <a:solidFill>
                  <a:schemeClr val="accent1">
                    <a:lumMod val="50000"/>
                  </a:schemeClr>
                </a:solidFill>
              </a:rPr>
              <a:t>colaborador já extrapolou seu horário </a:t>
            </a:r>
            <a:r>
              <a:rPr lang="pt-BR" sz="2800" dirty="0">
                <a:solidFill>
                  <a:schemeClr val="accent1">
                    <a:lumMod val="50000"/>
                  </a:schemeClr>
                </a:solidFill>
              </a:rPr>
              <a:t>de trabalho.</a:t>
            </a:r>
          </a:p>
          <a:p>
            <a:br>
              <a:rPr lang="pt-BR" sz="2800" dirty="0">
                <a:solidFill>
                  <a:schemeClr val="accent1">
                    <a:lumMod val="50000"/>
                  </a:schemeClr>
                </a:solidFill>
              </a:rPr>
            </a:br>
            <a:endParaRPr lang="pt-BR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42" name="Picture 2" descr="E&amp;L Recursos Humanos e Folha de Pagamento | EL Produções de Software Ltda.">
            <a:extLst>
              <a:ext uri="{FF2B5EF4-FFF2-40B4-BE49-F238E27FC236}">
                <a16:creationId xmlns:a16="http://schemas.microsoft.com/office/drawing/2014/main" id="{5E80D552-2549-E73A-A76B-AE4245D49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8891" y="2482345"/>
            <a:ext cx="6081490" cy="5298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484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014BD2-C03A-F594-B536-FDE41705B1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5DE251F9-BCF6-79FF-8E99-2C984022FB24}"/>
              </a:ext>
            </a:extLst>
          </p:cNvPr>
          <p:cNvGrpSpPr/>
          <p:nvPr/>
        </p:nvGrpSpPr>
        <p:grpSpPr>
          <a:xfrm>
            <a:off x="0" y="8970838"/>
            <a:ext cx="18999170" cy="1316162"/>
            <a:chOff x="0" y="0"/>
            <a:chExt cx="5003897" cy="34664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18523DCD-39AC-003F-48D8-1F473C3B4F8A}"/>
                </a:ext>
              </a:extLst>
            </p:cNvPr>
            <p:cNvSpPr/>
            <p:nvPr/>
          </p:nvSpPr>
          <p:spPr>
            <a:xfrm>
              <a:off x="0" y="0"/>
              <a:ext cx="5003897" cy="346643"/>
            </a:xfrm>
            <a:custGeom>
              <a:avLst/>
              <a:gdLst/>
              <a:ahLst/>
              <a:cxnLst/>
              <a:rect l="l" t="t" r="r" b="b"/>
              <a:pathLst>
                <a:path w="5003897" h="346643">
                  <a:moveTo>
                    <a:pt x="0" y="0"/>
                  </a:moveTo>
                  <a:lnTo>
                    <a:pt x="5003897" y="0"/>
                  </a:lnTo>
                  <a:lnTo>
                    <a:pt x="5003897" y="346643"/>
                  </a:lnTo>
                  <a:lnTo>
                    <a:pt x="0" y="346643"/>
                  </a:lnTo>
                  <a:close/>
                </a:path>
              </a:pathLst>
            </a:custGeom>
            <a:solidFill>
              <a:srgbClr val="FEB31A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8C8E1EAB-7639-90B7-8B62-9399A079A6A1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0F89AE83-002F-FD75-4B2E-C75F00AAA5CD}"/>
              </a:ext>
            </a:extLst>
          </p:cNvPr>
          <p:cNvGrpSpPr/>
          <p:nvPr/>
        </p:nvGrpSpPr>
        <p:grpSpPr>
          <a:xfrm>
            <a:off x="283518" y="126881"/>
            <a:ext cx="2767839" cy="334262"/>
            <a:chOff x="0" y="0"/>
            <a:chExt cx="728978" cy="88036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D156328E-0DDA-328F-3A35-B69774FE204D}"/>
                </a:ext>
              </a:extLst>
            </p:cNvPr>
            <p:cNvSpPr/>
            <p:nvPr/>
          </p:nvSpPr>
          <p:spPr>
            <a:xfrm>
              <a:off x="0" y="0"/>
              <a:ext cx="728978" cy="88036"/>
            </a:xfrm>
            <a:custGeom>
              <a:avLst/>
              <a:gdLst/>
              <a:ahLst/>
              <a:cxnLst/>
              <a:rect l="l" t="t" r="r" b="b"/>
              <a:pathLst>
                <a:path w="728978" h="88036">
                  <a:moveTo>
                    <a:pt x="0" y="0"/>
                  </a:moveTo>
                  <a:lnTo>
                    <a:pt x="728978" y="0"/>
                  </a:lnTo>
                  <a:lnTo>
                    <a:pt x="728978" y="88036"/>
                  </a:lnTo>
                  <a:lnTo>
                    <a:pt x="0" y="88036"/>
                  </a:lnTo>
                  <a:close/>
                </a:path>
              </a:pathLst>
            </a:custGeom>
            <a:solidFill>
              <a:srgbClr val="FEB31A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DE3405F1-770F-63B2-FB38-C4C33374517E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9CB2C029-5379-1D09-4F3E-8BCA81F8EABA}"/>
              </a:ext>
            </a:extLst>
          </p:cNvPr>
          <p:cNvGrpSpPr/>
          <p:nvPr/>
        </p:nvGrpSpPr>
        <p:grpSpPr>
          <a:xfrm>
            <a:off x="0" y="0"/>
            <a:ext cx="396449" cy="10287000"/>
            <a:chOff x="0" y="0"/>
            <a:chExt cx="104415" cy="2709333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E55FF9E6-ABAC-2F39-BC5B-EC2B75D64EC6}"/>
                </a:ext>
              </a:extLst>
            </p:cNvPr>
            <p:cNvSpPr/>
            <p:nvPr/>
          </p:nvSpPr>
          <p:spPr>
            <a:xfrm>
              <a:off x="0" y="0"/>
              <a:ext cx="104415" cy="2709333"/>
            </a:xfrm>
            <a:custGeom>
              <a:avLst/>
              <a:gdLst/>
              <a:ahLst/>
              <a:cxnLst/>
              <a:rect l="l" t="t" r="r" b="b"/>
              <a:pathLst>
                <a:path w="104415" h="2709333">
                  <a:moveTo>
                    <a:pt x="0" y="0"/>
                  </a:moveTo>
                  <a:lnTo>
                    <a:pt x="104415" y="0"/>
                  </a:lnTo>
                  <a:lnTo>
                    <a:pt x="10441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D53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8C73B21F-D42A-0172-4041-F4E4802CC4CB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E4BA025F-4DD8-DBD8-F028-1A745E2E52C0}"/>
              </a:ext>
            </a:extLst>
          </p:cNvPr>
          <p:cNvGrpSpPr/>
          <p:nvPr/>
        </p:nvGrpSpPr>
        <p:grpSpPr>
          <a:xfrm>
            <a:off x="17891551" y="0"/>
            <a:ext cx="396449" cy="10287000"/>
            <a:chOff x="0" y="0"/>
            <a:chExt cx="104415" cy="2709333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D52C0D29-6A2E-606D-2E3C-5F437B078568}"/>
                </a:ext>
              </a:extLst>
            </p:cNvPr>
            <p:cNvSpPr/>
            <p:nvPr/>
          </p:nvSpPr>
          <p:spPr>
            <a:xfrm>
              <a:off x="0" y="0"/>
              <a:ext cx="104415" cy="2709333"/>
            </a:xfrm>
            <a:custGeom>
              <a:avLst/>
              <a:gdLst/>
              <a:ahLst/>
              <a:cxnLst/>
              <a:rect l="l" t="t" r="r" b="b"/>
              <a:pathLst>
                <a:path w="104415" h="2709333">
                  <a:moveTo>
                    <a:pt x="0" y="0"/>
                  </a:moveTo>
                  <a:lnTo>
                    <a:pt x="104415" y="0"/>
                  </a:lnTo>
                  <a:lnTo>
                    <a:pt x="10441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D53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265CF501-FFB7-9BA5-7A6F-61C0749D1B0E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3625ECB4-76B4-23D3-35A8-0620F50B0AD8}"/>
              </a:ext>
            </a:extLst>
          </p:cNvPr>
          <p:cNvGrpSpPr/>
          <p:nvPr/>
        </p:nvGrpSpPr>
        <p:grpSpPr>
          <a:xfrm rot="5400000">
            <a:off x="9017119" y="-9017119"/>
            <a:ext cx="253763" cy="18288000"/>
            <a:chOff x="0" y="0"/>
            <a:chExt cx="66835" cy="4816593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68FB6538-2457-EAF4-E0CE-472C7670DDEF}"/>
                </a:ext>
              </a:extLst>
            </p:cNvPr>
            <p:cNvSpPr/>
            <p:nvPr/>
          </p:nvSpPr>
          <p:spPr>
            <a:xfrm>
              <a:off x="0" y="0"/>
              <a:ext cx="66835" cy="4816592"/>
            </a:xfrm>
            <a:custGeom>
              <a:avLst/>
              <a:gdLst/>
              <a:ahLst/>
              <a:cxnLst/>
              <a:rect l="l" t="t" r="r" b="b"/>
              <a:pathLst>
                <a:path w="66835" h="4816592">
                  <a:moveTo>
                    <a:pt x="0" y="0"/>
                  </a:moveTo>
                  <a:lnTo>
                    <a:pt x="66835" y="0"/>
                  </a:lnTo>
                  <a:lnTo>
                    <a:pt x="66835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1D53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4408E470-0B02-6739-801B-4258EFBFFEBB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AE9F6956-6F7A-0B30-91FB-335C79056310}"/>
              </a:ext>
            </a:extLst>
          </p:cNvPr>
          <p:cNvGrpSpPr/>
          <p:nvPr/>
        </p:nvGrpSpPr>
        <p:grpSpPr>
          <a:xfrm rot="5400000">
            <a:off x="8997081" y="1036157"/>
            <a:ext cx="293839" cy="18288000"/>
            <a:chOff x="0" y="0"/>
            <a:chExt cx="77390" cy="4816593"/>
          </a:xfrm>
        </p:grpSpPr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F2E245E0-308D-7229-3B7E-FE5F8EA1980A}"/>
                </a:ext>
              </a:extLst>
            </p:cNvPr>
            <p:cNvSpPr/>
            <p:nvPr/>
          </p:nvSpPr>
          <p:spPr>
            <a:xfrm>
              <a:off x="0" y="0"/>
              <a:ext cx="77390" cy="4816592"/>
            </a:xfrm>
            <a:custGeom>
              <a:avLst/>
              <a:gdLst/>
              <a:ahLst/>
              <a:cxnLst/>
              <a:rect l="l" t="t" r="r" b="b"/>
              <a:pathLst>
                <a:path w="77390" h="4816592">
                  <a:moveTo>
                    <a:pt x="0" y="0"/>
                  </a:moveTo>
                  <a:lnTo>
                    <a:pt x="77390" y="0"/>
                  </a:lnTo>
                  <a:lnTo>
                    <a:pt x="77390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1D53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TextBox 19">
              <a:extLst>
                <a:ext uri="{FF2B5EF4-FFF2-40B4-BE49-F238E27FC236}">
                  <a16:creationId xmlns:a16="http://schemas.microsoft.com/office/drawing/2014/main" id="{250098E0-C293-4623-5AA7-E237751E6A13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20" name="Picture 20">
            <a:extLst>
              <a:ext uri="{FF2B5EF4-FFF2-40B4-BE49-F238E27FC236}">
                <a16:creationId xmlns:a16="http://schemas.microsoft.com/office/drawing/2014/main" id="{9B72443A-1A12-B0AB-E8FB-480DD7078EC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46" b="446"/>
          <a:stretch>
            <a:fillRect/>
          </a:stretch>
        </p:blipFill>
        <p:spPr>
          <a:xfrm>
            <a:off x="4049815" y="560427"/>
            <a:ext cx="3862904" cy="982615"/>
          </a:xfrm>
          <a:prstGeom prst="rect">
            <a:avLst/>
          </a:prstGeom>
        </p:spPr>
      </p:pic>
      <p:sp>
        <p:nvSpPr>
          <p:cNvPr id="26" name="TextBox 26">
            <a:extLst>
              <a:ext uri="{FF2B5EF4-FFF2-40B4-BE49-F238E27FC236}">
                <a16:creationId xmlns:a16="http://schemas.microsoft.com/office/drawing/2014/main" id="{BA0B545F-1FA3-630A-E64E-0CA3355B2149}"/>
              </a:ext>
            </a:extLst>
          </p:cNvPr>
          <p:cNvSpPr txBox="1"/>
          <p:nvPr/>
        </p:nvSpPr>
        <p:spPr>
          <a:xfrm>
            <a:off x="11927026" y="9052059"/>
            <a:ext cx="5284329" cy="9060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Arimo"/>
              </a:rPr>
              <a:t>#vempra</a:t>
            </a:r>
            <a:r>
              <a:rPr lang="en-US" sz="5199">
                <a:solidFill>
                  <a:srgbClr val="FFFFFF"/>
                </a:solidFill>
                <a:latin typeface="Arimo Bold"/>
              </a:rPr>
              <a:t>FaSouza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E9F74FB1-FFA6-DA34-2E96-7CD04923E0D1}"/>
              </a:ext>
            </a:extLst>
          </p:cNvPr>
          <p:cNvSpPr txBox="1"/>
          <p:nvPr/>
        </p:nvSpPr>
        <p:spPr>
          <a:xfrm>
            <a:off x="743047" y="1965992"/>
            <a:ext cx="9335714" cy="7417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pt-BR" sz="2800" dirty="0">
                <a:solidFill>
                  <a:schemeClr val="accent1">
                    <a:lumMod val="50000"/>
                  </a:schemeClr>
                </a:solidFill>
              </a:rPr>
              <a:t>Depois de saber a importância de ter processos automatizados para gerar as folhas de pagamento dos seus funcionários, você precisa escolhes o mais adequado ao seu negócio.</a:t>
            </a:r>
          </a:p>
          <a:p>
            <a:pPr algn="l" fontAlgn="base"/>
            <a:endParaRPr lang="pt-BR" sz="2800" dirty="0">
              <a:solidFill>
                <a:schemeClr val="accent1">
                  <a:lumMod val="50000"/>
                </a:schemeClr>
              </a:solidFill>
            </a:endParaRPr>
          </a:p>
          <a:p>
            <a:pPr algn="l" fontAlgn="base"/>
            <a:r>
              <a:rPr lang="pt-BR" sz="2800" dirty="0">
                <a:solidFill>
                  <a:schemeClr val="accent1">
                    <a:lumMod val="50000"/>
                  </a:schemeClr>
                </a:solidFill>
              </a:rPr>
              <a:t>Aqui estão alguns exemplos a serem pesquisados:</a:t>
            </a:r>
          </a:p>
          <a:p>
            <a:pPr algn="l" fontAlgn="base"/>
            <a:endParaRPr lang="pt-BR" sz="2800" dirty="0">
              <a:solidFill>
                <a:schemeClr val="accent1">
                  <a:lumMod val="50000"/>
                </a:schemeClr>
              </a:solidFill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accent1">
                    <a:lumMod val="50000"/>
                  </a:schemeClr>
                </a:solidFill>
              </a:rPr>
              <a:t>ADP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accent1">
                    <a:lumMod val="50000"/>
                  </a:schemeClr>
                </a:solidFill>
              </a:rPr>
              <a:t>Totvs RH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pt-BR" sz="2800" dirty="0" err="1">
                <a:solidFill>
                  <a:schemeClr val="accent1">
                    <a:lumMod val="50000"/>
                  </a:schemeClr>
                </a:solidFill>
              </a:rPr>
              <a:t>Factorial</a:t>
            </a:r>
            <a:endParaRPr lang="pt-BR" sz="2800" dirty="0">
              <a:solidFill>
                <a:schemeClr val="accent1">
                  <a:lumMod val="50000"/>
                </a:schemeClr>
              </a:solidFill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accent1">
                    <a:lumMod val="50000"/>
                  </a:schemeClr>
                </a:solidFill>
              </a:rPr>
              <a:t>HCM </a:t>
            </a:r>
            <a:r>
              <a:rPr lang="pt-BR" sz="2800" dirty="0" err="1">
                <a:solidFill>
                  <a:schemeClr val="accent1">
                    <a:lumMod val="50000"/>
                  </a:schemeClr>
                </a:solidFill>
              </a:rPr>
              <a:t>Senior</a:t>
            </a:r>
            <a:endParaRPr lang="pt-BR" sz="2800" dirty="0">
              <a:solidFill>
                <a:schemeClr val="accent1">
                  <a:lumMod val="50000"/>
                </a:schemeClr>
              </a:solidFill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pt-BR" sz="2800" dirty="0" err="1">
                <a:solidFill>
                  <a:schemeClr val="accent1">
                    <a:lumMod val="50000"/>
                  </a:schemeClr>
                </a:solidFill>
              </a:rPr>
              <a:t>Workday</a:t>
            </a:r>
            <a:r>
              <a:rPr lang="pt-BR" sz="2800" dirty="0">
                <a:solidFill>
                  <a:schemeClr val="accent1">
                    <a:lumMod val="50000"/>
                  </a:schemeClr>
                </a:solidFill>
              </a:rPr>
              <a:t> HCM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pt-BR" sz="2800" dirty="0" err="1">
                <a:solidFill>
                  <a:schemeClr val="accent1">
                    <a:lumMod val="50000"/>
                  </a:schemeClr>
                </a:solidFill>
              </a:rPr>
              <a:t>SuperSoft</a:t>
            </a:r>
            <a:r>
              <a:rPr lang="pt-BR" sz="2800" dirty="0">
                <a:solidFill>
                  <a:schemeClr val="accent1">
                    <a:lumMod val="50000"/>
                  </a:schemeClr>
                </a:solidFill>
              </a:rPr>
              <a:t> Sistemas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accent1">
                    <a:lumMod val="50000"/>
                  </a:schemeClr>
                </a:solidFill>
              </a:rPr>
              <a:t>Global Antares (</a:t>
            </a:r>
            <a:r>
              <a:rPr lang="pt-BR" sz="2800" dirty="0" err="1">
                <a:solidFill>
                  <a:schemeClr val="accent1">
                    <a:lumMod val="50000"/>
                  </a:schemeClr>
                </a:solidFill>
              </a:rPr>
              <a:t>Apdata</a:t>
            </a:r>
            <a:r>
              <a:rPr lang="pt-BR" sz="2800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pt-BR" sz="2800" dirty="0" err="1">
                <a:solidFill>
                  <a:schemeClr val="accent1">
                    <a:lumMod val="50000"/>
                  </a:schemeClr>
                </a:solidFill>
              </a:rPr>
              <a:t>Starsoft</a:t>
            </a:r>
            <a:r>
              <a:rPr lang="pt-BR" sz="2800" dirty="0">
                <a:solidFill>
                  <a:schemeClr val="accent1">
                    <a:lumMod val="50000"/>
                  </a:schemeClr>
                </a:solidFill>
              </a:rPr>
              <a:t> Folha de Pagamento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pt-BR" sz="2800" dirty="0" err="1">
                <a:solidFill>
                  <a:schemeClr val="accent1">
                    <a:lumMod val="50000"/>
                  </a:schemeClr>
                </a:solidFill>
              </a:rPr>
              <a:t>Winner</a:t>
            </a:r>
            <a:r>
              <a:rPr lang="pt-BR" sz="2800" dirty="0">
                <a:solidFill>
                  <a:schemeClr val="accent1">
                    <a:lumMod val="50000"/>
                  </a:schemeClr>
                </a:solidFill>
              </a:rPr>
              <a:t> Folha de Pagamento (</a:t>
            </a:r>
            <a:r>
              <a:rPr lang="pt-BR" sz="2800" dirty="0" err="1">
                <a:solidFill>
                  <a:schemeClr val="accent1">
                    <a:lumMod val="50000"/>
                  </a:schemeClr>
                </a:solidFill>
              </a:rPr>
              <a:t>Exactus</a:t>
            </a:r>
            <a:r>
              <a:rPr lang="pt-BR" sz="2800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br>
              <a:rPr lang="pt-BR" sz="2800" dirty="0">
                <a:solidFill>
                  <a:schemeClr val="accent1">
                    <a:lumMod val="50000"/>
                  </a:schemeClr>
                </a:solidFill>
              </a:rPr>
            </a:br>
            <a:endParaRPr lang="pt-BR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16FC4BFB-CDB4-C8F4-92D1-E99B83EDF769}"/>
              </a:ext>
            </a:extLst>
          </p:cNvPr>
          <p:cNvSpPr txBox="1"/>
          <p:nvPr/>
        </p:nvSpPr>
        <p:spPr>
          <a:xfrm>
            <a:off x="10362293" y="461143"/>
            <a:ext cx="6854966" cy="84023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</a:rPr>
              <a:t>Análises e relatórios;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Avaliação de desempenho;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Cadastro de colaboradores de cargos variados e de benefícios corporativos;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</a:rPr>
              <a:t>Cálculos de adiantamentos, de folha mensal, complementar, 13°, férias, rescisões, entre outros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Compliance com as legislações previdenciárias e trabalhistas nacionais;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</a:rPr>
              <a:t>Controle de ponto; 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Emissão de cheques;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Emissão de guias de recolhimento;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Envio de dados ao </a:t>
            </a:r>
            <a:r>
              <a:rPr lang="pt-BR" sz="2000" dirty="0" err="1">
                <a:solidFill>
                  <a:schemeClr val="accent1">
                    <a:lumMod val="50000"/>
                  </a:schemeClr>
                </a:solidFill>
              </a:rPr>
              <a:t>eSocial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Férias, ausências e atestado médico; 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Folha de pagamento e força de trabalho;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</a:rPr>
              <a:t>Folha de pagamento global, em conformidade com as leis de outros países;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Folhas de pagamento, documentos e assinatura digital;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Gestão de dados dos colaboradores;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Gestão de Talentos;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Gestão financeira e de capital humano;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Importação de dados do ponto eletrônico;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Integrações.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Planejamento de Trabalho;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</a:rPr>
              <a:t>Processamento e cálculos automatizados de folhas de pagamento;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Recrutamento, </a:t>
            </a:r>
            <a:r>
              <a:rPr lang="pt-BR" sz="2000" dirty="0" err="1">
                <a:solidFill>
                  <a:schemeClr val="accent1">
                    <a:lumMod val="50000"/>
                  </a:schemeClr>
                </a:solidFill>
              </a:rPr>
              <a:t>onboarding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 e </a:t>
            </a:r>
            <a:r>
              <a:rPr lang="pt-BR" sz="2000" dirty="0" err="1">
                <a:solidFill>
                  <a:schemeClr val="accent1">
                    <a:lumMod val="50000"/>
                  </a:schemeClr>
                </a:solidFill>
              </a:rPr>
              <a:t>offboarding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 de colaboradores.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Relatórios mensais de RH e de folha de pagamento;</a:t>
            </a:r>
          </a:p>
        </p:txBody>
      </p:sp>
    </p:spTree>
    <p:extLst>
      <p:ext uri="{BB962C8B-B14F-4D97-AF65-F5344CB8AC3E}">
        <p14:creationId xmlns:p14="http://schemas.microsoft.com/office/powerpoint/2010/main" val="2044068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970838"/>
            <a:ext cx="18999170" cy="1316162"/>
            <a:chOff x="0" y="0"/>
            <a:chExt cx="5003897" cy="34664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03897" cy="346643"/>
            </a:xfrm>
            <a:custGeom>
              <a:avLst/>
              <a:gdLst/>
              <a:ahLst/>
              <a:cxnLst/>
              <a:rect l="l" t="t" r="r" b="b"/>
              <a:pathLst>
                <a:path w="5003897" h="346643">
                  <a:moveTo>
                    <a:pt x="0" y="0"/>
                  </a:moveTo>
                  <a:lnTo>
                    <a:pt x="5003897" y="0"/>
                  </a:lnTo>
                  <a:lnTo>
                    <a:pt x="5003897" y="346643"/>
                  </a:lnTo>
                  <a:lnTo>
                    <a:pt x="0" y="346643"/>
                  </a:lnTo>
                  <a:close/>
                </a:path>
              </a:pathLst>
            </a:custGeom>
            <a:solidFill>
              <a:srgbClr val="FEB31A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83518" y="126881"/>
            <a:ext cx="2767839" cy="334262"/>
            <a:chOff x="0" y="0"/>
            <a:chExt cx="728978" cy="8803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28978" cy="88036"/>
            </a:xfrm>
            <a:custGeom>
              <a:avLst/>
              <a:gdLst/>
              <a:ahLst/>
              <a:cxnLst/>
              <a:rect l="l" t="t" r="r" b="b"/>
              <a:pathLst>
                <a:path w="728978" h="88036">
                  <a:moveTo>
                    <a:pt x="0" y="0"/>
                  </a:moveTo>
                  <a:lnTo>
                    <a:pt x="728978" y="0"/>
                  </a:lnTo>
                  <a:lnTo>
                    <a:pt x="728978" y="88036"/>
                  </a:lnTo>
                  <a:lnTo>
                    <a:pt x="0" y="88036"/>
                  </a:lnTo>
                  <a:close/>
                </a:path>
              </a:pathLst>
            </a:custGeom>
            <a:solidFill>
              <a:srgbClr val="FEB31A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0"/>
            <a:ext cx="396449" cy="10287000"/>
            <a:chOff x="0" y="0"/>
            <a:chExt cx="104415" cy="270933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4415" cy="2709333"/>
            </a:xfrm>
            <a:custGeom>
              <a:avLst/>
              <a:gdLst/>
              <a:ahLst/>
              <a:cxnLst/>
              <a:rect l="l" t="t" r="r" b="b"/>
              <a:pathLst>
                <a:path w="104415" h="2709333">
                  <a:moveTo>
                    <a:pt x="0" y="0"/>
                  </a:moveTo>
                  <a:lnTo>
                    <a:pt x="104415" y="0"/>
                  </a:lnTo>
                  <a:lnTo>
                    <a:pt x="10441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D53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7891551" y="0"/>
            <a:ext cx="396449" cy="10287000"/>
            <a:chOff x="0" y="0"/>
            <a:chExt cx="104415" cy="270933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04415" cy="2709333"/>
            </a:xfrm>
            <a:custGeom>
              <a:avLst/>
              <a:gdLst/>
              <a:ahLst/>
              <a:cxnLst/>
              <a:rect l="l" t="t" r="r" b="b"/>
              <a:pathLst>
                <a:path w="104415" h="2709333">
                  <a:moveTo>
                    <a:pt x="0" y="0"/>
                  </a:moveTo>
                  <a:lnTo>
                    <a:pt x="104415" y="0"/>
                  </a:lnTo>
                  <a:lnTo>
                    <a:pt x="10441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D53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 rot="5400000">
            <a:off x="9017119" y="-9017119"/>
            <a:ext cx="253763" cy="18288000"/>
            <a:chOff x="0" y="0"/>
            <a:chExt cx="66835" cy="481659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6835" cy="4816592"/>
            </a:xfrm>
            <a:custGeom>
              <a:avLst/>
              <a:gdLst/>
              <a:ahLst/>
              <a:cxnLst/>
              <a:rect l="l" t="t" r="r" b="b"/>
              <a:pathLst>
                <a:path w="66835" h="4816592">
                  <a:moveTo>
                    <a:pt x="0" y="0"/>
                  </a:moveTo>
                  <a:lnTo>
                    <a:pt x="66835" y="0"/>
                  </a:lnTo>
                  <a:lnTo>
                    <a:pt x="66835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1D53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 rot="5400000">
            <a:off x="8997081" y="1036157"/>
            <a:ext cx="293839" cy="18288000"/>
            <a:chOff x="0" y="0"/>
            <a:chExt cx="77390" cy="4816593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77390" cy="4816592"/>
            </a:xfrm>
            <a:custGeom>
              <a:avLst/>
              <a:gdLst/>
              <a:ahLst/>
              <a:cxnLst/>
              <a:rect l="l" t="t" r="r" b="b"/>
              <a:pathLst>
                <a:path w="77390" h="4816592">
                  <a:moveTo>
                    <a:pt x="0" y="0"/>
                  </a:moveTo>
                  <a:lnTo>
                    <a:pt x="77390" y="0"/>
                  </a:lnTo>
                  <a:lnTo>
                    <a:pt x="77390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1D53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2"/>
          <a:srcRect t="446" b="446"/>
          <a:stretch>
            <a:fillRect/>
          </a:stretch>
        </p:blipFill>
        <p:spPr>
          <a:xfrm>
            <a:off x="4946988" y="1735248"/>
            <a:ext cx="8394025" cy="2135207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11927026" y="9052059"/>
            <a:ext cx="5284329" cy="9060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Arimo"/>
              </a:rPr>
              <a:t>#vempra</a:t>
            </a:r>
            <a:r>
              <a:rPr lang="en-US" sz="5199">
                <a:solidFill>
                  <a:srgbClr val="FFFFFF"/>
                </a:solidFill>
                <a:latin typeface="Arimo Bold"/>
              </a:rPr>
              <a:t>FaSouza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157020" y="4953000"/>
            <a:ext cx="5973961" cy="3654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619"/>
              </a:lnSpc>
            </a:pPr>
            <a:r>
              <a:rPr lang="en-US" sz="8299">
                <a:solidFill>
                  <a:srgbClr val="1E5F88"/>
                </a:solidFill>
                <a:latin typeface="Arimo"/>
              </a:rPr>
              <a:t>Obrigado</a:t>
            </a:r>
          </a:p>
          <a:p>
            <a:pPr algn="ctr">
              <a:lnSpc>
                <a:spcPts val="11619"/>
              </a:lnSpc>
            </a:pPr>
            <a:endParaRPr lang="en-US" sz="8299">
              <a:solidFill>
                <a:srgbClr val="1E5F88"/>
              </a:solidFill>
              <a:latin typeface="Arimo"/>
            </a:endParaRPr>
          </a:p>
          <a:p>
            <a:pPr algn="ctr">
              <a:lnSpc>
                <a:spcPts val="5460"/>
              </a:lnSpc>
            </a:pPr>
            <a:r>
              <a:rPr lang="en-US" sz="3900">
                <a:solidFill>
                  <a:srgbClr val="1E5F88"/>
                </a:solidFill>
                <a:latin typeface="Arimo"/>
              </a:rPr>
              <a:t>Prof. Dennys Salomão Hid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970838"/>
            <a:ext cx="18999170" cy="1316162"/>
            <a:chOff x="0" y="0"/>
            <a:chExt cx="5003897" cy="34664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03897" cy="346643"/>
            </a:xfrm>
            <a:custGeom>
              <a:avLst/>
              <a:gdLst/>
              <a:ahLst/>
              <a:cxnLst/>
              <a:rect l="l" t="t" r="r" b="b"/>
              <a:pathLst>
                <a:path w="5003897" h="346643">
                  <a:moveTo>
                    <a:pt x="0" y="0"/>
                  </a:moveTo>
                  <a:lnTo>
                    <a:pt x="5003897" y="0"/>
                  </a:lnTo>
                  <a:lnTo>
                    <a:pt x="5003897" y="346643"/>
                  </a:lnTo>
                  <a:lnTo>
                    <a:pt x="0" y="346643"/>
                  </a:lnTo>
                  <a:close/>
                </a:path>
              </a:pathLst>
            </a:custGeom>
            <a:solidFill>
              <a:srgbClr val="FEB31A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83518" y="126881"/>
            <a:ext cx="2767839" cy="334262"/>
            <a:chOff x="0" y="0"/>
            <a:chExt cx="728978" cy="8803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28978" cy="88036"/>
            </a:xfrm>
            <a:custGeom>
              <a:avLst/>
              <a:gdLst/>
              <a:ahLst/>
              <a:cxnLst/>
              <a:rect l="l" t="t" r="r" b="b"/>
              <a:pathLst>
                <a:path w="728978" h="88036">
                  <a:moveTo>
                    <a:pt x="0" y="0"/>
                  </a:moveTo>
                  <a:lnTo>
                    <a:pt x="728978" y="0"/>
                  </a:lnTo>
                  <a:lnTo>
                    <a:pt x="728978" y="88036"/>
                  </a:lnTo>
                  <a:lnTo>
                    <a:pt x="0" y="88036"/>
                  </a:lnTo>
                  <a:close/>
                </a:path>
              </a:pathLst>
            </a:custGeom>
            <a:solidFill>
              <a:srgbClr val="FEB31A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0"/>
            <a:ext cx="396449" cy="10287000"/>
            <a:chOff x="0" y="0"/>
            <a:chExt cx="104415" cy="270933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4415" cy="2709333"/>
            </a:xfrm>
            <a:custGeom>
              <a:avLst/>
              <a:gdLst/>
              <a:ahLst/>
              <a:cxnLst/>
              <a:rect l="l" t="t" r="r" b="b"/>
              <a:pathLst>
                <a:path w="104415" h="2709333">
                  <a:moveTo>
                    <a:pt x="0" y="0"/>
                  </a:moveTo>
                  <a:lnTo>
                    <a:pt x="104415" y="0"/>
                  </a:lnTo>
                  <a:lnTo>
                    <a:pt x="10441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D53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7891551" y="0"/>
            <a:ext cx="396449" cy="10287000"/>
            <a:chOff x="0" y="0"/>
            <a:chExt cx="104415" cy="270933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04415" cy="2709333"/>
            </a:xfrm>
            <a:custGeom>
              <a:avLst/>
              <a:gdLst/>
              <a:ahLst/>
              <a:cxnLst/>
              <a:rect l="l" t="t" r="r" b="b"/>
              <a:pathLst>
                <a:path w="104415" h="2709333">
                  <a:moveTo>
                    <a:pt x="0" y="0"/>
                  </a:moveTo>
                  <a:lnTo>
                    <a:pt x="104415" y="0"/>
                  </a:lnTo>
                  <a:lnTo>
                    <a:pt x="10441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D53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 rot="5400000">
            <a:off x="9017119" y="-9017119"/>
            <a:ext cx="253763" cy="18288000"/>
            <a:chOff x="0" y="0"/>
            <a:chExt cx="66835" cy="481659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6835" cy="4816592"/>
            </a:xfrm>
            <a:custGeom>
              <a:avLst/>
              <a:gdLst/>
              <a:ahLst/>
              <a:cxnLst/>
              <a:rect l="l" t="t" r="r" b="b"/>
              <a:pathLst>
                <a:path w="66835" h="4816592">
                  <a:moveTo>
                    <a:pt x="0" y="0"/>
                  </a:moveTo>
                  <a:lnTo>
                    <a:pt x="66835" y="0"/>
                  </a:lnTo>
                  <a:lnTo>
                    <a:pt x="66835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1D53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 rot="5400000">
            <a:off x="8997081" y="1036157"/>
            <a:ext cx="293839" cy="18288000"/>
            <a:chOff x="0" y="0"/>
            <a:chExt cx="77390" cy="4816593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77390" cy="4816592"/>
            </a:xfrm>
            <a:custGeom>
              <a:avLst/>
              <a:gdLst/>
              <a:ahLst/>
              <a:cxnLst/>
              <a:rect l="l" t="t" r="r" b="b"/>
              <a:pathLst>
                <a:path w="77390" h="4816592">
                  <a:moveTo>
                    <a:pt x="0" y="0"/>
                  </a:moveTo>
                  <a:lnTo>
                    <a:pt x="77390" y="0"/>
                  </a:lnTo>
                  <a:lnTo>
                    <a:pt x="77390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1D53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2"/>
          <a:srcRect t="446" b="446"/>
          <a:stretch>
            <a:fillRect/>
          </a:stretch>
        </p:blipFill>
        <p:spPr>
          <a:xfrm>
            <a:off x="7119212" y="461143"/>
            <a:ext cx="3862904" cy="982615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125847" y="2433656"/>
            <a:ext cx="5386182" cy="5419689"/>
          </a:xfrm>
          <a:prstGeom prst="rect">
            <a:avLst/>
          </a:prstGeom>
        </p:spPr>
      </p:pic>
      <p:sp>
        <p:nvSpPr>
          <p:cNvPr id="22" name="TextBox 22"/>
          <p:cNvSpPr txBox="1"/>
          <p:nvPr/>
        </p:nvSpPr>
        <p:spPr>
          <a:xfrm>
            <a:off x="11927026" y="9052059"/>
            <a:ext cx="5284329" cy="9060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Arimo"/>
              </a:rPr>
              <a:t>#vempra</a:t>
            </a:r>
            <a:r>
              <a:rPr lang="en-US" sz="5199">
                <a:solidFill>
                  <a:srgbClr val="FFFFFF"/>
                </a:solidFill>
                <a:latin typeface="Arimo Bold"/>
              </a:rPr>
              <a:t>FaSouza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331726" y="2697741"/>
            <a:ext cx="9482535" cy="4796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460"/>
              </a:lnSpc>
            </a:pPr>
            <a:r>
              <a:rPr lang="en-US" sz="3900" dirty="0">
                <a:solidFill>
                  <a:srgbClr val="1E5F88"/>
                </a:solidFill>
                <a:latin typeface="Arimo Bold"/>
              </a:rPr>
              <a:t>Professor Dennys </a:t>
            </a:r>
            <a:r>
              <a:rPr lang="en-US" sz="3900" dirty="0" err="1">
                <a:solidFill>
                  <a:srgbClr val="1E5F88"/>
                </a:solidFill>
                <a:latin typeface="Arimo Bold"/>
              </a:rPr>
              <a:t>Salomão</a:t>
            </a:r>
            <a:r>
              <a:rPr lang="en-US" sz="3900" dirty="0">
                <a:solidFill>
                  <a:srgbClr val="1E5F88"/>
                </a:solidFill>
                <a:latin typeface="Arimo Bold"/>
              </a:rPr>
              <a:t> Hid</a:t>
            </a:r>
          </a:p>
          <a:p>
            <a:pPr algn="just">
              <a:lnSpc>
                <a:spcPts val="5460"/>
              </a:lnSpc>
            </a:pPr>
            <a:endParaRPr lang="en-US" sz="3900" dirty="0">
              <a:solidFill>
                <a:srgbClr val="1E5F88"/>
              </a:solidFill>
              <a:latin typeface="Arimo Bold"/>
            </a:endParaRPr>
          </a:p>
          <a:p>
            <a:pPr algn="just">
              <a:lnSpc>
                <a:spcPts val="5460"/>
              </a:lnSpc>
            </a:pPr>
            <a:r>
              <a:rPr lang="en-US" sz="3900" dirty="0">
                <a:solidFill>
                  <a:srgbClr val="1E5F88"/>
                </a:solidFill>
                <a:latin typeface="Arimo"/>
              </a:rPr>
              <a:t>Mestre </a:t>
            </a:r>
            <a:r>
              <a:rPr lang="en-US" sz="3900" dirty="0" err="1">
                <a:solidFill>
                  <a:srgbClr val="1E5F88"/>
                </a:solidFill>
                <a:latin typeface="Arimo"/>
              </a:rPr>
              <a:t>em</a:t>
            </a:r>
            <a:r>
              <a:rPr lang="en-US" sz="3900" dirty="0">
                <a:solidFill>
                  <a:srgbClr val="1E5F88"/>
                </a:solidFill>
                <a:latin typeface="Arimo"/>
              </a:rPr>
              <a:t> </a:t>
            </a:r>
            <a:r>
              <a:rPr lang="en-US" sz="3900" dirty="0" err="1">
                <a:solidFill>
                  <a:srgbClr val="1E5F88"/>
                </a:solidFill>
                <a:latin typeface="Arimo"/>
              </a:rPr>
              <a:t>Administração</a:t>
            </a:r>
            <a:r>
              <a:rPr lang="en-US" sz="3900" dirty="0">
                <a:solidFill>
                  <a:srgbClr val="1E5F88"/>
                </a:solidFill>
                <a:latin typeface="Arimo"/>
              </a:rPr>
              <a:t> PUC-SP</a:t>
            </a:r>
          </a:p>
          <a:p>
            <a:pPr algn="just">
              <a:lnSpc>
                <a:spcPts val="5460"/>
              </a:lnSpc>
            </a:pPr>
            <a:endParaRPr lang="en-US" sz="3900" dirty="0">
              <a:solidFill>
                <a:srgbClr val="1E5F88"/>
              </a:solidFill>
              <a:latin typeface="Arimo"/>
            </a:endParaRPr>
          </a:p>
          <a:p>
            <a:pPr algn="just">
              <a:lnSpc>
                <a:spcPts val="5460"/>
              </a:lnSpc>
            </a:pPr>
            <a:r>
              <a:rPr lang="en-US" sz="3900" dirty="0">
                <a:solidFill>
                  <a:srgbClr val="1E5F88"/>
                </a:solidFill>
                <a:latin typeface="Arimo"/>
              </a:rPr>
              <a:t>Ex-</a:t>
            </a:r>
            <a:r>
              <a:rPr lang="en-US" sz="3900" dirty="0" err="1">
                <a:solidFill>
                  <a:srgbClr val="1E5F88"/>
                </a:solidFill>
                <a:latin typeface="Arimo"/>
              </a:rPr>
              <a:t>sócio</a:t>
            </a:r>
            <a:r>
              <a:rPr lang="en-US" sz="3900" dirty="0">
                <a:solidFill>
                  <a:srgbClr val="1E5F88"/>
                </a:solidFill>
                <a:latin typeface="Arimo"/>
              </a:rPr>
              <a:t> de </a:t>
            </a:r>
            <a:r>
              <a:rPr lang="en-US" sz="3900" dirty="0" err="1">
                <a:solidFill>
                  <a:srgbClr val="1E5F88"/>
                </a:solidFill>
                <a:latin typeface="Arimo"/>
              </a:rPr>
              <a:t>uma</a:t>
            </a:r>
            <a:r>
              <a:rPr lang="en-US" sz="3900" dirty="0">
                <a:solidFill>
                  <a:srgbClr val="1E5F88"/>
                </a:solidFill>
                <a:latin typeface="Arimo"/>
              </a:rPr>
              <a:t> </a:t>
            </a:r>
            <a:r>
              <a:rPr lang="en-US" sz="3900" dirty="0" err="1">
                <a:solidFill>
                  <a:srgbClr val="1E5F88"/>
                </a:solidFill>
                <a:latin typeface="Arimo"/>
              </a:rPr>
              <a:t>empresa</a:t>
            </a:r>
            <a:r>
              <a:rPr lang="en-US" sz="3900" dirty="0">
                <a:solidFill>
                  <a:srgbClr val="1E5F88"/>
                </a:solidFill>
                <a:latin typeface="Arimo"/>
              </a:rPr>
              <a:t> de </a:t>
            </a:r>
            <a:r>
              <a:rPr lang="en-US" sz="3900" dirty="0" err="1">
                <a:solidFill>
                  <a:srgbClr val="1E5F88"/>
                </a:solidFill>
                <a:latin typeface="Arimo"/>
              </a:rPr>
              <a:t>Treinamento</a:t>
            </a:r>
            <a:r>
              <a:rPr lang="en-US" sz="3900" dirty="0">
                <a:solidFill>
                  <a:srgbClr val="1E5F88"/>
                </a:solidFill>
                <a:latin typeface="Arimo"/>
              </a:rPr>
              <a:t> &amp; </a:t>
            </a:r>
            <a:r>
              <a:rPr lang="en-US" sz="3900" dirty="0" err="1">
                <a:solidFill>
                  <a:srgbClr val="1E5F88"/>
                </a:solidFill>
                <a:latin typeface="Arimo"/>
              </a:rPr>
              <a:t>Desenvolvimento</a:t>
            </a:r>
            <a:r>
              <a:rPr lang="en-US" sz="3900" dirty="0">
                <a:solidFill>
                  <a:srgbClr val="1E5F88"/>
                </a:solidFill>
                <a:latin typeface="Arimo"/>
              </a:rPr>
              <a:t> </a:t>
            </a:r>
            <a:r>
              <a:rPr lang="en-US" sz="3900" dirty="0" err="1">
                <a:solidFill>
                  <a:srgbClr val="1E5F88"/>
                </a:solidFill>
                <a:latin typeface="Arimo"/>
              </a:rPr>
              <a:t>na</a:t>
            </a:r>
            <a:r>
              <a:rPr lang="en-US" sz="3900" dirty="0">
                <a:solidFill>
                  <a:srgbClr val="1E5F88"/>
                </a:solidFill>
                <a:latin typeface="Arimo"/>
              </a:rPr>
              <a:t> </a:t>
            </a:r>
            <a:r>
              <a:rPr lang="en-US" sz="3900" dirty="0" err="1">
                <a:solidFill>
                  <a:srgbClr val="1E5F88"/>
                </a:solidFill>
                <a:latin typeface="Arimo"/>
              </a:rPr>
              <a:t>área</a:t>
            </a:r>
            <a:r>
              <a:rPr lang="en-US" sz="3900" dirty="0">
                <a:solidFill>
                  <a:srgbClr val="1E5F88"/>
                </a:solidFill>
                <a:latin typeface="Arimo"/>
              </a:rPr>
              <a:t> de </a:t>
            </a:r>
            <a:r>
              <a:rPr lang="en-US" sz="3900" dirty="0" err="1">
                <a:solidFill>
                  <a:srgbClr val="1E5F88"/>
                </a:solidFill>
                <a:latin typeface="Arimo"/>
              </a:rPr>
              <a:t>varejo</a:t>
            </a:r>
            <a:r>
              <a:rPr lang="en-US" sz="3900" dirty="0">
                <a:solidFill>
                  <a:srgbClr val="1E5F88"/>
                </a:solidFill>
                <a:latin typeface="Arimo"/>
              </a:rPr>
              <a:t> </a:t>
            </a:r>
            <a:r>
              <a:rPr lang="en-US" sz="3900" dirty="0" err="1">
                <a:solidFill>
                  <a:srgbClr val="1E5F88"/>
                </a:solidFill>
                <a:latin typeface="Arimo"/>
              </a:rPr>
              <a:t>por</a:t>
            </a:r>
            <a:r>
              <a:rPr lang="en-US" sz="3900" dirty="0">
                <a:solidFill>
                  <a:srgbClr val="1E5F88"/>
                </a:solidFill>
                <a:latin typeface="Arimo"/>
              </a:rPr>
              <a:t> 9 </a:t>
            </a:r>
            <a:r>
              <a:rPr lang="en-US" sz="3900" dirty="0" err="1">
                <a:solidFill>
                  <a:srgbClr val="1E5F88"/>
                </a:solidFill>
                <a:latin typeface="Arimo"/>
              </a:rPr>
              <a:t>anos</a:t>
            </a:r>
            <a:r>
              <a:rPr lang="en-US" sz="3900" dirty="0">
                <a:solidFill>
                  <a:srgbClr val="1E5F88"/>
                </a:solidFill>
                <a:latin typeface="Arimo"/>
              </a:rPr>
              <a:t>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970838"/>
            <a:ext cx="18999170" cy="1316162"/>
            <a:chOff x="0" y="0"/>
            <a:chExt cx="5003897" cy="34664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03897" cy="346643"/>
            </a:xfrm>
            <a:custGeom>
              <a:avLst/>
              <a:gdLst/>
              <a:ahLst/>
              <a:cxnLst/>
              <a:rect l="l" t="t" r="r" b="b"/>
              <a:pathLst>
                <a:path w="5003897" h="346643">
                  <a:moveTo>
                    <a:pt x="0" y="0"/>
                  </a:moveTo>
                  <a:lnTo>
                    <a:pt x="5003897" y="0"/>
                  </a:lnTo>
                  <a:lnTo>
                    <a:pt x="5003897" y="346643"/>
                  </a:lnTo>
                  <a:lnTo>
                    <a:pt x="0" y="346643"/>
                  </a:lnTo>
                  <a:close/>
                </a:path>
              </a:pathLst>
            </a:custGeom>
            <a:solidFill>
              <a:srgbClr val="FEB31A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83518" y="126881"/>
            <a:ext cx="2767839" cy="334262"/>
            <a:chOff x="0" y="0"/>
            <a:chExt cx="728978" cy="8803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28978" cy="88036"/>
            </a:xfrm>
            <a:custGeom>
              <a:avLst/>
              <a:gdLst/>
              <a:ahLst/>
              <a:cxnLst/>
              <a:rect l="l" t="t" r="r" b="b"/>
              <a:pathLst>
                <a:path w="728978" h="88036">
                  <a:moveTo>
                    <a:pt x="0" y="0"/>
                  </a:moveTo>
                  <a:lnTo>
                    <a:pt x="728978" y="0"/>
                  </a:lnTo>
                  <a:lnTo>
                    <a:pt x="728978" y="88036"/>
                  </a:lnTo>
                  <a:lnTo>
                    <a:pt x="0" y="88036"/>
                  </a:lnTo>
                  <a:close/>
                </a:path>
              </a:pathLst>
            </a:custGeom>
            <a:solidFill>
              <a:srgbClr val="FEB31A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0"/>
            <a:ext cx="396449" cy="10287000"/>
            <a:chOff x="0" y="0"/>
            <a:chExt cx="104415" cy="270933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4415" cy="2709333"/>
            </a:xfrm>
            <a:custGeom>
              <a:avLst/>
              <a:gdLst/>
              <a:ahLst/>
              <a:cxnLst/>
              <a:rect l="l" t="t" r="r" b="b"/>
              <a:pathLst>
                <a:path w="104415" h="2709333">
                  <a:moveTo>
                    <a:pt x="0" y="0"/>
                  </a:moveTo>
                  <a:lnTo>
                    <a:pt x="104415" y="0"/>
                  </a:lnTo>
                  <a:lnTo>
                    <a:pt x="10441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D53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7891551" y="0"/>
            <a:ext cx="396449" cy="10287000"/>
            <a:chOff x="0" y="0"/>
            <a:chExt cx="104415" cy="270933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04415" cy="2709333"/>
            </a:xfrm>
            <a:custGeom>
              <a:avLst/>
              <a:gdLst/>
              <a:ahLst/>
              <a:cxnLst/>
              <a:rect l="l" t="t" r="r" b="b"/>
              <a:pathLst>
                <a:path w="104415" h="2709333">
                  <a:moveTo>
                    <a:pt x="0" y="0"/>
                  </a:moveTo>
                  <a:lnTo>
                    <a:pt x="104415" y="0"/>
                  </a:lnTo>
                  <a:lnTo>
                    <a:pt x="10441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D53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 rot="5400000">
            <a:off x="9017119" y="-9017119"/>
            <a:ext cx="253763" cy="18288000"/>
            <a:chOff x="0" y="0"/>
            <a:chExt cx="66835" cy="481659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6835" cy="4816592"/>
            </a:xfrm>
            <a:custGeom>
              <a:avLst/>
              <a:gdLst/>
              <a:ahLst/>
              <a:cxnLst/>
              <a:rect l="l" t="t" r="r" b="b"/>
              <a:pathLst>
                <a:path w="66835" h="4816592">
                  <a:moveTo>
                    <a:pt x="0" y="0"/>
                  </a:moveTo>
                  <a:lnTo>
                    <a:pt x="66835" y="0"/>
                  </a:lnTo>
                  <a:lnTo>
                    <a:pt x="66835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1D53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 rot="5400000">
            <a:off x="8997081" y="1036157"/>
            <a:ext cx="293839" cy="18288000"/>
            <a:chOff x="0" y="0"/>
            <a:chExt cx="77390" cy="4816593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77390" cy="4816592"/>
            </a:xfrm>
            <a:custGeom>
              <a:avLst/>
              <a:gdLst/>
              <a:ahLst/>
              <a:cxnLst/>
              <a:rect l="l" t="t" r="r" b="b"/>
              <a:pathLst>
                <a:path w="77390" h="4816592">
                  <a:moveTo>
                    <a:pt x="0" y="0"/>
                  </a:moveTo>
                  <a:lnTo>
                    <a:pt x="77390" y="0"/>
                  </a:lnTo>
                  <a:lnTo>
                    <a:pt x="77390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1D53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3"/>
          <a:srcRect t="446" b="446"/>
          <a:stretch>
            <a:fillRect/>
          </a:stretch>
        </p:blipFill>
        <p:spPr>
          <a:xfrm>
            <a:off x="7119212" y="461143"/>
            <a:ext cx="3862904" cy="982615"/>
          </a:xfrm>
          <a:prstGeom prst="rect">
            <a:avLst/>
          </a:prstGeom>
        </p:spPr>
      </p:pic>
      <p:sp>
        <p:nvSpPr>
          <p:cNvPr id="23" name="TextBox 23"/>
          <p:cNvSpPr txBox="1"/>
          <p:nvPr/>
        </p:nvSpPr>
        <p:spPr>
          <a:xfrm>
            <a:off x="11927026" y="9052059"/>
            <a:ext cx="5284329" cy="9060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Arimo"/>
              </a:rPr>
              <a:t>#vempra</a:t>
            </a:r>
            <a:r>
              <a:rPr lang="en-US" sz="5199">
                <a:solidFill>
                  <a:srgbClr val="FFFFFF"/>
                </a:solidFill>
                <a:latin typeface="Arimo Bold"/>
              </a:rPr>
              <a:t>FaSouza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BC12465A-9C8C-D8EB-525F-93E24483109E}"/>
              </a:ext>
            </a:extLst>
          </p:cNvPr>
          <p:cNvSpPr txBox="1"/>
          <p:nvPr/>
        </p:nvSpPr>
        <p:spPr>
          <a:xfrm>
            <a:off x="10503524" y="3866227"/>
            <a:ext cx="604320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b="0" i="1" dirty="0">
                <a:solidFill>
                  <a:srgbClr val="003366"/>
                </a:solidFill>
                <a:effectLst/>
                <a:latin typeface="Roboto" panose="02000000000000000000" pitchFamily="2" charset="0"/>
              </a:rPr>
              <a:t>O </a:t>
            </a:r>
            <a:r>
              <a:rPr lang="pt-BR" sz="3200" b="1" i="1" dirty="0" err="1">
                <a:solidFill>
                  <a:srgbClr val="003366"/>
                </a:solidFill>
                <a:latin typeface="Roboto" panose="02000000000000000000" pitchFamily="2" charset="0"/>
              </a:rPr>
              <a:t>eSocial</a:t>
            </a:r>
            <a:r>
              <a:rPr lang="pt-BR" sz="3200" b="1" i="1" dirty="0">
                <a:solidFill>
                  <a:srgbClr val="003366"/>
                </a:solidFill>
                <a:latin typeface="Roboto" panose="02000000000000000000" pitchFamily="2" charset="0"/>
              </a:rPr>
              <a:t> </a:t>
            </a:r>
            <a:r>
              <a:rPr lang="pt-BR" sz="3200" b="0" i="1" dirty="0">
                <a:solidFill>
                  <a:srgbClr val="003366"/>
                </a:solidFill>
                <a:effectLst/>
                <a:latin typeface="Roboto" panose="02000000000000000000" pitchFamily="2" charset="0"/>
              </a:rPr>
              <a:t>é um sistema público de escrituração digital que unifica todas as obrigações fiscais, previdenciárias e trabalhistas das empresas.</a:t>
            </a:r>
            <a:endParaRPr lang="pt-BR" sz="3199" dirty="0">
              <a:solidFill>
                <a:srgbClr val="1E5F88"/>
              </a:solidFill>
              <a:latin typeface="Arimo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3091BCF-D399-6CED-68C4-0B6CC31D6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368" y="1814706"/>
            <a:ext cx="6292095" cy="647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970838"/>
            <a:ext cx="18999170" cy="1316162"/>
            <a:chOff x="0" y="0"/>
            <a:chExt cx="5003897" cy="34664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03897" cy="346643"/>
            </a:xfrm>
            <a:custGeom>
              <a:avLst/>
              <a:gdLst/>
              <a:ahLst/>
              <a:cxnLst/>
              <a:rect l="l" t="t" r="r" b="b"/>
              <a:pathLst>
                <a:path w="5003897" h="346643">
                  <a:moveTo>
                    <a:pt x="0" y="0"/>
                  </a:moveTo>
                  <a:lnTo>
                    <a:pt x="5003897" y="0"/>
                  </a:lnTo>
                  <a:lnTo>
                    <a:pt x="5003897" y="346643"/>
                  </a:lnTo>
                  <a:lnTo>
                    <a:pt x="0" y="346643"/>
                  </a:lnTo>
                  <a:close/>
                </a:path>
              </a:pathLst>
            </a:custGeom>
            <a:solidFill>
              <a:srgbClr val="FEB31A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83518" y="126881"/>
            <a:ext cx="2767839" cy="334262"/>
            <a:chOff x="0" y="0"/>
            <a:chExt cx="728978" cy="8803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28978" cy="88036"/>
            </a:xfrm>
            <a:custGeom>
              <a:avLst/>
              <a:gdLst/>
              <a:ahLst/>
              <a:cxnLst/>
              <a:rect l="l" t="t" r="r" b="b"/>
              <a:pathLst>
                <a:path w="728978" h="88036">
                  <a:moveTo>
                    <a:pt x="0" y="0"/>
                  </a:moveTo>
                  <a:lnTo>
                    <a:pt x="728978" y="0"/>
                  </a:lnTo>
                  <a:lnTo>
                    <a:pt x="728978" y="88036"/>
                  </a:lnTo>
                  <a:lnTo>
                    <a:pt x="0" y="88036"/>
                  </a:lnTo>
                  <a:close/>
                </a:path>
              </a:pathLst>
            </a:custGeom>
            <a:solidFill>
              <a:srgbClr val="FEB31A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0"/>
            <a:ext cx="396449" cy="10287000"/>
            <a:chOff x="0" y="0"/>
            <a:chExt cx="104415" cy="270933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4415" cy="2709333"/>
            </a:xfrm>
            <a:custGeom>
              <a:avLst/>
              <a:gdLst/>
              <a:ahLst/>
              <a:cxnLst/>
              <a:rect l="l" t="t" r="r" b="b"/>
              <a:pathLst>
                <a:path w="104415" h="2709333">
                  <a:moveTo>
                    <a:pt x="0" y="0"/>
                  </a:moveTo>
                  <a:lnTo>
                    <a:pt x="104415" y="0"/>
                  </a:lnTo>
                  <a:lnTo>
                    <a:pt x="10441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D53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7891551" y="0"/>
            <a:ext cx="396449" cy="10287000"/>
            <a:chOff x="0" y="0"/>
            <a:chExt cx="104415" cy="270933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04415" cy="2709333"/>
            </a:xfrm>
            <a:custGeom>
              <a:avLst/>
              <a:gdLst/>
              <a:ahLst/>
              <a:cxnLst/>
              <a:rect l="l" t="t" r="r" b="b"/>
              <a:pathLst>
                <a:path w="104415" h="2709333">
                  <a:moveTo>
                    <a:pt x="0" y="0"/>
                  </a:moveTo>
                  <a:lnTo>
                    <a:pt x="104415" y="0"/>
                  </a:lnTo>
                  <a:lnTo>
                    <a:pt x="10441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D53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 rot="5400000">
            <a:off x="9017119" y="-9017119"/>
            <a:ext cx="253763" cy="18288000"/>
            <a:chOff x="0" y="0"/>
            <a:chExt cx="66835" cy="481659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6835" cy="4816592"/>
            </a:xfrm>
            <a:custGeom>
              <a:avLst/>
              <a:gdLst/>
              <a:ahLst/>
              <a:cxnLst/>
              <a:rect l="l" t="t" r="r" b="b"/>
              <a:pathLst>
                <a:path w="66835" h="4816592">
                  <a:moveTo>
                    <a:pt x="0" y="0"/>
                  </a:moveTo>
                  <a:lnTo>
                    <a:pt x="66835" y="0"/>
                  </a:lnTo>
                  <a:lnTo>
                    <a:pt x="66835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1D53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 rot="5400000">
            <a:off x="8997081" y="1036157"/>
            <a:ext cx="293839" cy="18288000"/>
            <a:chOff x="0" y="0"/>
            <a:chExt cx="77390" cy="4816593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77390" cy="4816592"/>
            </a:xfrm>
            <a:custGeom>
              <a:avLst/>
              <a:gdLst/>
              <a:ahLst/>
              <a:cxnLst/>
              <a:rect l="l" t="t" r="r" b="b"/>
              <a:pathLst>
                <a:path w="77390" h="4816592">
                  <a:moveTo>
                    <a:pt x="0" y="0"/>
                  </a:moveTo>
                  <a:lnTo>
                    <a:pt x="77390" y="0"/>
                  </a:lnTo>
                  <a:lnTo>
                    <a:pt x="77390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1D53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2"/>
          <a:srcRect t="446" b="446"/>
          <a:stretch>
            <a:fillRect/>
          </a:stretch>
        </p:blipFill>
        <p:spPr>
          <a:xfrm>
            <a:off x="7119212" y="461143"/>
            <a:ext cx="3862904" cy="982615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11927026" y="9052059"/>
            <a:ext cx="5284329" cy="9060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Arimo"/>
              </a:rPr>
              <a:t>#vempra</a:t>
            </a:r>
            <a:r>
              <a:rPr lang="en-US" sz="5199">
                <a:solidFill>
                  <a:srgbClr val="FFFFFF"/>
                </a:solidFill>
                <a:latin typeface="Arimo Bold"/>
              </a:rPr>
              <a:t>FaSouza</a:t>
            </a:r>
          </a:p>
        </p:txBody>
      </p:sp>
      <p:sp>
        <p:nvSpPr>
          <p:cNvPr id="42" name="AutoShape 10" descr="Para Empresas | Rede Psicoterapia">
            <a:extLst>
              <a:ext uri="{FF2B5EF4-FFF2-40B4-BE49-F238E27FC236}">
                <a16:creationId xmlns:a16="http://schemas.microsoft.com/office/drawing/2014/main" id="{7186E1BA-F130-DC83-4D0B-87F5FE314C9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1258F581-9FED-A3C5-31C9-FC590B946AFF}"/>
              </a:ext>
            </a:extLst>
          </p:cNvPr>
          <p:cNvSpPr txBox="1"/>
          <p:nvPr/>
        </p:nvSpPr>
        <p:spPr>
          <a:xfrm>
            <a:off x="778794" y="2005905"/>
            <a:ext cx="1095600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dirty="0" err="1">
                <a:solidFill>
                  <a:schemeClr val="accent1">
                    <a:lumMod val="50000"/>
                  </a:schemeClr>
                </a:solidFill>
              </a:rPr>
              <a:t>Sped</a:t>
            </a:r>
            <a:r>
              <a:rPr lang="pt-BR" sz="2800" dirty="0">
                <a:solidFill>
                  <a:schemeClr val="accent1">
                    <a:lumMod val="50000"/>
                  </a:schemeClr>
                </a:solidFill>
              </a:rPr>
              <a:t> Social ou o </a:t>
            </a:r>
            <a:r>
              <a:rPr lang="pt-BR" sz="2800" dirty="0" err="1">
                <a:solidFill>
                  <a:schemeClr val="accent1">
                    <a:lumMod val="50000"/>
                  </a:schemeClr>
                </a:solidFill>
              </a:rPr>
              <a:t>eSocial</a:t>
            </a:r>
            <a:r>
              <a:rPr lang="pt-BR" sz="2800" dirty="0">
                <a:solidFill>
                  <a:schemeClr val="accent1">
                    <a:lumMod val="50000"/>
                  </a:schemeClr>
                </a:solidFill>
              </a:rPr>
              <a:t> é a sigla para o </a:t>
            </a:r>
            <a:r>
              <a:rPr lang="pt-BR" sz="2800" b="1" dirty="0">
                <a:solidFill>
                  <a:schemeClr val="accent1">
                    <a:lumMod val="50000"/>
                  </a:schemeClr>
                </a:solidFill>
              </a:rPr>
              <a:t>Sistema de Escrituração Fiscal Digital das Obrigações Fiscais Previdenciárias e Trabalhistas</a:t>
            </a:r>
            <a:r>
              <a:rPr lang="pt-BR" sz="2800" dirty="0">
                <a:solidFill>
                  <a:schemeClr val="accent1">
                    <a:lumMod val="50000"/>
                  </a:schemeClr>
                </a:solidFill>
              </a:rPr>
              <a:t>, que faz parte do Sistema Público de Escrituração Digital (</a:t>
            </a:r>
            <a:r>
              <a:rPr lang="pt-BR" sz="2800" dirty="0" err="1">
                <a:solidFill>
                  <a:schemeClr val="accent1">
                    <a:lumMod val="50000"/>
                  </a:schemeClr>
                </a:solidFill>
              </a:rPr>
              <a:t>Sped</a:t>
            </a:r>
            <a:r>
              <a:rPr lang="pt-BR" sz="2800" dirty="0">
                <a:solidFill>
                  <a:schemeClr val="accent1">
                    <a:lumMod val="50000"/>
                  </a:schemeClr>
                </a:solidFill>
              </a:rPr>
              <a:t>), lançado em 2007.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ACC60803-F2E3-2A42-8C18-B3E4F2B2A043}"/>
              </a:ext>
            </a:extLst>
          </p:cNvPr>
          <p:cNvSpPr txBox="1"/>
          <p:nvPr/>
        </p:nvSpPr>
        <p:spPr>
          <a:xfrm>
            <a:off x="791037" y="3759517"/>
            <a:ext cx="9661966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solidFill>
                  <a:schemeClr val="accent1">
                    <a:lumMod val="50000"/>
                  </a:schemeClr>
                </a:solidFill>
              </a:rPr>
              <a:t>As informações podem ser classificadas em três tipos, a saber: </a:t>
            </a:r>
          </a:p>
          <a:p>
            <a:pPr algn="just"/>
            <a:endParaRPr lang="pt-BR" sz="10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pt-BR" sz="2800" b="1" dirty="0">
                <a:solidFill>
                  <a:schemeClr val="accent1">
                    <a:lumMod val="50000"/>
                  </a:schemeClr>
                </a:solidFill>
              </a:rPr>
              <a:t>a) Eventos trabalhistas: </a:t>
            </a:r>
            <a:r>
              <a:rPr lang="pt-BR" sz="2800" dirty="0">
                <a:solidFill>
                  <a:schemeClr val="accent1">
                    <a:lumMod val="50000"/>
                  </a:schemeClr>
                </a:solidFill>
              </a:rPr>
              <a:t>é uma ação ou situação advinda da relação entre empregador e trabalhador, como por exemplo, a </a:t>
            </a:r>
            <a:r>
              <a:rPr lang="pt-BR" sz="2800" u="sng" dirty="0">
                <a:solidFill>
                  <a:schemeClr val="accent1">
                    <a:lumMod val="50000"/>
                  </a:schemeClr>
                </a:solidFill>
              </a:rPr>
              <a:t>admissão de empregado, alteração de salário, exposição do trabalhador a agentes nocivos </a:t>
            </a:r>
            <a:r>
              <a:rPr lang="pt-BR" sz="2800" dirty="0">
                <a:solidFill>
                  <a:schemeClr val="accent1">
                    <a:lumMod val="50000"/>
                  </a:schemeClr>
                </a:solidFill>
              </a:rPr>
              <a:t>etc.; </a:t>
            </a:r>
          </a:p>
          <a:p>
            <a:pPr algn="just"/>
            <a:endParaRPr lang="pt-BR" sz="10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pt-BR" sz="2800" b="1" dirty="0">
                <a:solidFill>
                  <a:schemeClr val="accent1">
                    <a:lumMod val="50000"/>
                  </a:schemeClr>
                </a:solidFill>
              </a:rPr>
              <a:t>b) Folha de Pagamento; </a:t>
            </a:r>
          </a:p>
          <a:p>
            <a:pPr algn="just"/>
            <a:endParaRPr lang="pt-BR" sz="10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pt-BR" sz="2800" b="1" dirty="0">
                <a:solidFill>
                  <a:schemeClr val="accent1">
                    <a:lumMod val="50000"/>
                  </a:schemeClr>
                </a:solidFill>
              </a:rPr>
              <a:t>c) Outras informações tributárias, trabalhistas e previdenciárias: </a:t>
            </a:r>
            <a:r>
              <a:rPr lang="pt-BR" sz="2800" dirty="0">
                <a:solidFill>
                  <a:schemeClr val="accent1">
                    <a:lumMod val="50000"/>
                  </a:schemeClr>
                </a:solidFill>
              </a:rPr>
              <a:t>são aquelas previstas na lei nº 8212, de 1991, e em Normas Regulamentadoras do Ministério do Trabalho e Emprego (MTE).</a:t>
            </a:r>
          </a:p>
        </p:txBody>
      </p:sp>
      <p:pic>
        <p:nvPicPr>
          <p:cNvPr id="28" name="Picture 2" descr="eSocial vai complicar ou simplificar? Entenda – Conteto">
            <a:extLst>
              <a:ext uri="{FF2B5EF4-FFF2-40B4-BE49-F238E27FC236}">
                <a16:creationId xmlns:a16="http://schemas.microsoft.com/office/drawing/2014/main" id="{213CB40D-ABE3-BECA-D6A5-D084A57C4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2116" y="3230746"/>
            <a:ext cx="6425456" cy="3407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eSocial: O que é? O que significa o eSocial para a sua empresa.">
            <a:extLst>
              <a:ext uri="{FF2B5EF4-FFF2-40B4-BE49-F238E27FC236}">
                <a16:creationId xmlns:a16="http://schemas.microsoft.com/office/drawing/2014/main" id="{80510452-FDE7-3950-150B-63EA73506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890" y="1737334"/>
            <a:ext cx="7762555" cy="610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2"/>
          <p:cNvGrpSpPr/>
          <p:nvPr/>
        </p:nvGrpSpPr>
        <p:grpSpPr>
          <a:xfrm>
            <a:off x="0" y="8970838"/>
            <a:ext cx="18999170" cy="1316162"/>
            <a:chOff x="0" y="0"/>
            <a:chExt cx="5003897" cy="34664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03897" cy="346643"/>
            </a:xfrm>
            <a:custGeom>
              <a:avLst/>
              <a:gdLst/>
              <a:ahLst/>
              <a:cxnLst/>
              <a:rect l="l" t="t" r="r" b="b"/>
              <a:pathLst>
                <a:path w="5003897" h="346643">
                  <a:moveTo>
                    <a:pt x="0" y="0"/>
                  </a:moveTo>
                  <a:lnTo>
                    <a:pt x="5003897" y="0"/>
                  </a:lnTo>
                  <a:lnTo>
                    <a:pt x="5003897" y="346643"/>
                  </a:lnTo>
                  <a:lnTo>
                    <a:pt x="0" y="346643"/>
                  </a:lnTo>
                  <a:close/>
                </a:path>
              </a:pathLst>
            </a:custGeom>
            <a:solidFill>
              <a:srgbClr val="FEB31A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83518" y="126881"/>
            <a:ext cx="2767839" cy="334262"/>
            <a:chOff x="0" y="0"/>
            <a:chExt cx="728978" cy="8803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28978" cy="88036"/>
            </a:xfrm>
            <a:custGeom>
              <a:avLst/>
              <a:gdLst/>
              <a:ahLst/>
              <a:cxnLst/>
              <a:rect l="l" t="t" r="r" b="b"/>
              <a:pathLst>
                <a:path w="728978" h="88036">
                  <a:moveTo>
                    <a:pt x="0" y="0"/>
                  </a:moveTo>
                  <a:lnTo>
                    <a:pt x="728978" y="0"/>
                  </a:lnTo>
                  <a:lnTo>
                    <a:pt x="728978" y="88036"/>
                  </a:lnTo>
                  <a:lnTo>
                    <a:pt x="0" y="88036"/>
                  </a:lnTo>
                  <a:close/>
                </a:path>
              </a:pathLst>
            </a:custGeom>
            <a:solidFill>
              <a:srgbClr val="FEB31A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0"/>
            <a:ext cx="396449" cy="10287000"/>
            <a:chOff x="0" y="0"/>
            <a:chExt cx="104415" cy="270933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4415" cy="2709333"/>
            </a:xfrm>
            <a:custGeom>
              <a:avLst/>
              <a:gdLst/>
              <a:ahLst/>
              <a:cxnLst/>
              <a:rect l="l" t="t" r="r" b="b"/>
              <a:pathLst>
                <a:path w="104415" h="2709333">
                  <a:moveTo>
                    <a:pt x="0" y="0"/>
                  </a:moveTo>
                  <a:lnTo>
                    <a:pt x="104415" y="0"/>
                  </a:lnTo>
                  <a:lnTo>
                    <a:pt x="10441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D53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7891551" y="0"/>
            <a:ext cx="396449" cy="10287000"/>
            <a:chOff x="0" y="0"/>
            <a:chExt cx="104415" cy="270933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04415" cy="2709333"/>
            </a:xfrm>
            <a:custGeom>
              <a:avLst/>
              <a:gdLst/>
              <a:ahLst/>
              <a:cxnLst/>
              <a:rect l="l" t="t" r="r" b="b"/>
              <a:pathLst>
                <a:path w="104415" h="2709333">
                  <a:moveTo>
                    <a:pt x="0" y="0"/>
                  </a:moveTo>
                  <a:lnTo>
                    <a:pt x="104415" y="0"/>
                  </a:lnTo>
                  <a:lnTo>
                    <a:pt x="10441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D53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 rot="5400000">
            <a:off x="9017119" y="-9017119"/>
            <a:ext cx="253763" cy="18288000"/>
            <a:chOff x="0" y="0"/>
            <a:chExt cx="66835" cy="481659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6835" cy="4816592"/>
            </a:xfrm>
            <a:custGeom>
              <a:avLst/>
              <a:gdLst/>
              <a:ahLst/>
              <a:cxnLst/>
              <a:rect l="l" t="t" r="r" b="b"/>
              <a:pathLst>
                <a:path w="66835" h="4816592">
                  <a:moveTo>
                    <a:pt x="0" y="0"/>
                  </a:moveTo>
                  <a:lnTo>
                    <a:pt x="66835" y="0"/>
                  </a:lnTo>
                  <a:lnTo>
                    <a:pt x="66835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1D53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 rot="5400000">
            <a:off x="8997081" y="1036157"/>
            <a:ext cx="293839" cy="18288000"/>
            <a:chOff x="0" y="0"/>
            <a:chExt cx="77390" cy="4816593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77390" cy="4816592"/>
            </a:xfrm>
            <a:custGeom>
              <a:avLst/>
              <a:gdLst/>
              <a:ahLst/>
              <a:cxnLst/>
              <a:rect l="l" t="t" r="r" b="b"/>
              <a:pathLst>
                <a:path w="77390" h="4816592">
                  <a:moveTo>
                    <a:pt x="0" y="0"/>
                  </a:moveTo>
                  <a:lnTo>
                    <a:pt x="77390" y="0"/>
                  </a:lnTo>
                  <a:lnTo>
                    <a:pt x="77390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1D53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1927026" y="9052059"/>
            <a:ext cx="5284329" cy="9060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Arimo"/>
              </a:rPr>
              <a:t>#vempra</a:t>
            </a:r>
            <a:r>
              <a:rPr lang="en-US" sz="5199">
                <a:solidFill>
                  <a:srgbClr val="FFFFFF"/>
                </a:solidFill>
                <a:latin typeface="Arimo Bold"/>
              </a:rPr>
              <a:t>FaSouza</a:t>
            </a:r>
          </a:p>
        </p:txBody>
      </p:sp>
      <p:sp>
        <p:nvSpPr>
          <p:cNvPr id="42" name="AutoShape 10" descr="Para Empresas | Rede Psicoterapia">
            <a:extLst>
              <a:ext uri="{FF2B5EF4-FFF2-40B4-BE49-F238E27FC236}">
                <a16:creationId xmlns:a16="http://schemas.microsoft.com/office/drawing/2014/main" id="{7186E1BA-F130-DC83-4D0B-87F5FE314C9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9DE3841C-B7B4-7363-B090-70CF31BCFE46}"/>
              </a:ext>
            </a:extLst>
          </p:cNvPr>
          <p:cNvSpPr txBox="1"/>
          <p:nvPr/>
        </p:nvSpPr>
        <p:spPr>
          <a:xfrm>
            <a:off x="679963" y="849654"/>
            <a:ext cx="11530582" cy="7878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2400" b="1" kern="100" dirty="0">
                <a:solidFill>
                  <a:schemeClr val="accent1">
                    <a:lumMod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Por meio do </a:t>
            </a:r>
            <a:r>
              <a:rPr lang="pt-BR" sz="2400" b="1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eSocial</a:t>
            </a:r>
            <a:r>
              <a:rPr lang="pt-BR" sz="2400" b="1" kern="100" dirty="0">
                <a:solidFill>
                  <a:schemeClr val="accent1">
                    <a:lumMod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serão substituídos 15 “formulários” por um único informativo.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2400" kern="100" dirty="0">
                <a:solidFill>
                  <a:schemeClr val="accent1">
                    <a:lumMod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— </a:t>
            </a:r>
            <a:r>
              <a:rPr lang="pt-BR" sz="2400" b="1" kern="100" dirty="0">
                <a:solidFill>
                  <a:schemeClr val="accent1">
                    <a:lumMod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Perfil Profissiográfico Previdenciário (PPP);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2400" kern="100" dirty="0">
                <a:solidFill>
                  <a:schemeClr val="accent1">
                    <a:lumMod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– Guia da Previdência Social (GPS);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2400" kern="100" dirty="0">
                <a:solidFill>
                  <a:schemeClr val="accent1">
                    <a:lumMod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– Declaração do Imposto de Renda Retido na Fonte (DIRF) ;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2400" kern="100" dirty="0">
                <a:solidFill>
                  <a:schemeClr val="accent1">
                    <a:lumMod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– Cadastro Geral de Empregados e Desempregados (CAGED)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2400" kern="100" dirty="0">
                <a:solidFill>
                  <a:schemeClr val="accent1">
                    <a:lumMod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– </a:t>
            </a:r>
            <a:r>
              <a:rPr lang="pt-BR" sz="2400" b="1" kern="100" dirty="0">
                <a:solidFill>
                  <a:schemeClr val="accent1">
                    <a:lumMod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Comunicação de Acidente de Trabalho (CAT);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2400" kern="100" dirty="0">
                <a:solidFill>
                  <a:schemeClr val="accent1">
                    <a:lumMod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– Livro de Registro de Empregados (LRE);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2400" kern="100" dirty="0">
                <a:solidFill>
                  <a:schemeClr val="accent1">
                    <a:lumMod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– </a:t>
            </a:r>
            <a:r>
              <a:rPr lang="pt-BR" sz="2400" b="1" kern="100" dirty="0">
                <a:solidFill>
                  <a:schemeClr val="accent1">
                    <a:lumMod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Manual Normativo de Arquivos Digitais (MANAD);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2400" kern="100" dirty="0">
                <a:solidFill>
                  <a:schemeClr val="accent1">
                    <a:lumMod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– Carteira de Trabalho e Previdência Social (CTPS);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2400" kern="100" dirty="0">
                <a:solidFill>
                  <a:schemeClr val="accent1">
                    <a:lumMod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– Comunicação de Dispensa (CD);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2400" kern="100" dirty="0">
                <a:solidFill>
                  <a:schemeClr val="accent1">
                    <a:lumMod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– Folha de pagamento;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2400" b="1" kern="100" dirty="0">
                <a:solidFill>
                  <a:schemeClr val="accent1">
                    <a:lumMod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– Relação Anual de Informações Sociais (RAIS) ;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2400" kern="100" dirty="0">
                <a:solidFill>
                  <a:schemeClr val="accent1">
                    <a:lumMod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– Guia de Recolhimento do FGTS e de Informações à Previdência Social (GFIP);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2400" kern="100" dirty="0">
                <a:solidFill>
                  <a:schemeClr val="accent1">
                    <a:lumMod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– Declaração de Débitos e Créditos Tributários Federais (DCTF) ;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2400" kern="100" dirty="0">
                <a:solidFill>
                  <a:schemeClr val="accent1">
                    <a:lumMod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– Quadro de Horário de Trabalho (QHT);</a:t>
            </a:r>
          </a:p>
        </p:txBody>
      </p:sp>
    </p:spTree>
    <p:extLst>
      <p:ext uri="{BB962C8B-B14F-4D97-AF65-F5344CB8AC3E}">
        <p14:creationId xmlns:p14="http://schemas.microsoft.com/office/powerpoint/2010/main" val="2767458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eSocial: O que é? O que significa o eSocial para a sua empresa.">
            <a:extLst>
              <a:ext uri="{FF2B5EF4-FFF2-40B4-BE49-F238E27FC236}">
                <a16:creationId xmlns:a16="http://schemas.microsoft.com/office/drawing/2014/main" id="{80510452-FDE7-3950-150B-63EA73506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5019" y="3928700"/>
            <a:ext cx="4975426" cy="391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2"/>
          <p:cNvGrpSpPr/>
          <p:nvPr/>
        </p:nvGrpSpPr>
        <p:grpSpPr>
          <a:xfrm>
            <a:off x="0" y="8970838"/>
            <a:ext cx="18999170" cy="1316162"/>
            <a:chOff x="0" y="0"/>
            <a:chExt cx="5003897" cy="34664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03897" cy="346643"/>
            </a:xfrm>
            <a:custGeom>
              <a:avLst/>
              <a:gdLst/>
              <a:ahLst/>
              <a:cxnLst/>
              <a:rect l="l" t="t" r="r" b="b"/>
              <a:pathLst>
                <a:path w="5003897" h="346643">
                  <a:moveTo>
                    <a:pt x="0" y="0"/>
                  </a:moveTo>
                  <a:lnTo>
                    <a:pt x="5003897" y="0"/>
                  </a:lnTo>
                  <a:lnTo>
                    <a:pt x="5003897" y="346643"/>
                  </a:lnTo>
                  <a:lnTo>
                    <a:pt x="0" y="346643"/>
                  </a:lnTo>
                  <a:close/>
                </a:path>
              </a:pathLst>
            </a:custGeom>
            <a:solidFill>
              <a:srgbClr val="FEB31A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83518" y="126881"/>
            <a:ext cx="2767839" cy="334262"/>
            <a:chOff x="0" y="0"/>
            <a:chExt cx="728978" cy="8803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28978" cy="88036"/>
            </a:xfrm>
            <a:custGeom>
              <a:avLst/>
              <a:gdLst/>
              <a:ahLst/>
              <a:cxnLst/>
              <a:rect l="l" t="t" r="r" b="b"/>
              <a:pathLst>
                <a:path w="728978" h="88036">
                  <a:moveTo>
                    <a:pt x="0" y="0"/>
                  </a:moveTo>
                  <a:lnTo>
                    <a:pt x="728978" y="0"/>
                  </a:lnTo>
                  <a:lnTo>
                    <a:pt x="728978" y="88036"/>
                  </a:lnTo>
                  <a:lnTo>
                    <a:pt x="0" y="88036"/>
                  </a:lnTo>
                  <a:close/>
                </a:path>
              </a:pathLst>
            </a:custGeom>
            <a:solidFill>
              <a:srgbClr val="FEB31A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0"/>
            <a:ext cx="396449" cy="10287000"/>
            <a:chOff x="0" y="0"/>
            <a:chExt cx="104415" cy="270933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4415" cy="2709333"/>
            </a:xfrm>
            <a:custGeom>
              <a:avLst/>
              <a:gdLst/>
              <a:ahLst/>
              <a:cxnLst/>
              <a:rect l="l" t="t" r="r" b="b"/>
              <a:pathLst>
                <a:path w="104415" h="2709333">
                  <a:moveTo>
                    <a:pt x="0" y="0"/>
                  </a:moveTo>
                  <a:lnTo>
                    <a:pt x="104415" y="0"/>
                  </a:lnTo>
                  <a:lnTo>
                    <a:pt x="10441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D53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7891551" y="0"/>
            <a:ext cx="396449" cy="10287000"/>
            <a:chOff x="0" y="0"/>
            <a:chExt cx="104415" cy="270933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04415" cy="2709333"/>
            </a:xfrm>
            <a:custGeom>
              <a:avLst/>
              <a:gdLst/>
              <a:ahLst/>
              <a:cxnLst/>
              <a:rect l="l" t="t" r="r" b="b"/>
              <a:pathLst>
                <a:path w="104415" h="2709333">
                  <a:moveTo>
                    <a:pt x="0" y="0"/>
                  </a:moveTo>
                  <a:lnTo>
                    <a:pt x="104415" y="0"/>
                  </a:lnTo>
                  <a:lnTo>
                    <a:pt x="10441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D53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 rot="5400000">
            <a:off x="9017119" y="-9017119"/>
            <a:ext cx="253763" cy="18288000"/>
            <a:chOff x="0" y="0"/>
            <a:chExt cx="66835" cy="481659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6835" cy="4816592"/>
            </a:xfrm>
            <a:custGeom>
              <a:avLst/>
              <a:gdLst/>
              <a:ahLst/>
              <a:cxnLst/>
              <a:rect l="l" t="t" r="r" b="b"/>
              <a:pathLst>
                <a:path w="66835" h="4816592">
                  <a:moveTo>
                    <a:pt x="0" y="0"/>
                  </a:moveTo>
                  <a:lnTo>
                    <a:pt x="66835" y="0"/>
                  </a:lnTo>
                  <a:lnTo>
                    <a:pt x="66835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1D53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 rot="5400000">
            <a:off x="8997081" y="1036157"/>
            <a:ext cx="293839" cy="18288000"/>
            <a:chOff x="0" y="0"/>
            <a:chExt cx="77390" cy="4816593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77390" cy="4816592"/>
            </a:xfrm>
            <a:custGeom>
              <a:avLst/>
              <a:gdLst/>
              <a:ahLst/>
              <a:cxnLst/>
              <a:rect l="l" t="t" r="r" b="b"/>
              <a:pathLst>
                <a:path w="77390" h="4816592">
                  <a:moveTo>
                    <a:pt x="0" y="0"/>
                  </a:moveTo>
                  <a:lnTo>
                    <a:pt x="77390" y="0"/>
                  </a:lnTo>
                  <a:lnTo>
                    <a:pt x="77390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1D53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1927026" y="9052059"/>
            <a:ext cx="5284329" cy="9060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Arimo"/>
              </a:rPr>
              <a:t>#vempra</a:t>
            </a:r>
            <a:r>
              <a:rPr lang="en-US" sz="5199">
                <a:solidFill>
                  <a:srgbClr val="FFFFFF"/>
                </a:solidFill>
                <a:latin typeface="Arimo Bold"/>
              </a:rPr>
              <a:t>FaSouza</a:t>
            </a:r>
          </a:p>
        </p:txBody>
      </p:sp>
      <p:sp>
        <p:nvSpPr>
          <p:cNvPr id="42" name="AutoShape 10" descr="Para Empresas | Rede Psicoterapia">
            <a:extLst>
              <a:ext uri="{FF2B5EF4-FFF2-40B4-BE49-F238E27FC236}">
                <a16:creationId xmlns:a16="http://schemas.microsoft.com/office/drawing/2014/main" id="{7186E1BA-F130-DC83-4D0B-87F5FE314C9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9DE3841C-B7B4-7363-B090-70CF31BCFE46}"/>
              </a:ext>
            </a:extLst>
          </p:cNvPr>
          <p:cNvSpPr txBox="1"/>
          <p:nvPr/>
        </p:nvSpPr>
        <p:spPr>
          <a:xfrm>
            <a:off x="679963" y="588024"/>
            <a:ext cx="11976961" cy="87424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t-BR" sz="2400" b="1" kern="100" dirty="0">
                <a:solidFill>
                  <a:schemeClr val="accent1">
                    <a:lumMod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Por meio do </a:t>
            </a:r>
            <a:r>
              <a:rPr lang="pt-BR" sz="2400" b="1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eSocial</a:t>
            </a:r>
            <a:r>
              <a:rPr lang="pt-BR" sz="2400" b="1" kern="100" dirty="0">
                <a:solidFill>
                  <a:schemeClr val="accent1">
                    <a:lumMod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serão substituídos 15 “formulários” por um único informativo.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pt-BR" sz="2400" kern="100" dirty="0">
              <a:solidFill>
                <a:schemeClr val="accent1">
                  <a:lumMod val="50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t-BR" sz="2800" kern="100" dirty="0">
                <a:solidFill>
                  <a:schemeClr val="accent1">
                    <a:lumMod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— </a:t>
            </a:r>
            <a:r>
              <a:rPr lang="pt-BR" sz="2800" b="1" kern="100" dirty="0">
                <a:solidFill>
                  <a:schemeClr val="accent1">
                    <a:lumMod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Perfil Profissiográfico Previdenciário (PPP);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pt-BR" sz="2400" b="1" kern="100" dirty="0">
              <a:solidFill>
                <a:schemeClr val="accent1">
                  <a:lumMod val="50000"/>
                </a:schemeClr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t-BR" sz="2800" kern="100" dirty="0">
                <a:solidFill>
                  <a:schemeClr val="accent1">
                    <a:lumMod val="50000"/>
                  </a:schemeClr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O PPP é um documento </a:t>
            </a:r>
            <a:r>
              <a:rPr lang="pt-BR" sz="2800" b="1" kern="100" dirty="0">
                <a:solidFill>
                  <a:schemeClr val="accent1">
                    <a:lumMod val="50000"/>
                  </a:schemeClr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fundamental para a concessão da aposentadoria especial,</a:t>
            </a:r>
            <a:r>
              <a:rPr lang="pt-BR" sz="2800" kern="100" dirty="0">
                <a:solidFill>
                  <a:schemeClr val="accent1">
                    <a:lumMod val="50000"/>
                  </a:schemeClr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 destinada aos trabalhadores expostos a agentes nocivos à saúde durante a sua vida laboral. Ao solicitar a aposentadoria especial, o trabalhador deve apresentar o PPP para comprovar as atividades exercidas e a exposição a agentes nocivos. 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pt-BR" sz="2800" kern="100" dirty="0">
              <a:solidFill>
                <a:schemeClr val="accent1">
                  <a:lumMod val="50000"/>
                </a:schemeClr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800" kern="100" dirty="0">
                <a:solidFill>
                  <a:schemeClr val="accent1">
                    <a:lumMod val="50000"/>
                  </a:schemeClr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Obrigatório desde 01/01/2023.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800" kern="100" dirty="0">
                <a:solidFill>
                  <a:schemeClr val="accent1">
                    <a:lumMod val="50000"/>
                  </a:schemeClr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Fundamental para concessão da aposentadoria especial.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800" kern="100" dirty="0">
                <a:solidFill>
                  <a:schemeClr val="accent1">
                    <a:lumMod val="50000"/>
                  </a:schemeClr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Solicitação realizada online, sem necessidade de ir ao INSS.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800" b="1" kern="100" dirty="0">
                <a:solidFill>
                  <a:schemeClr val="accent1">
                    <a:lumMod val="50000"/>
                  </a:schemeClr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Exemplos de agentes nocivos: </a:t>
            </a:r>
            <a:r>
              <a:rPr lang="pt-BR" sz="2800" kern="100" dirty="0">
                <a:solidFill>
                  <a:schemeClr val="accent1">
                    <a:lumMod val="50000"/>
                  </a:schemeClr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ruído excessivo, substâncias químicas, radiação.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pt-BR" sz="2400" b="1" kern="100" dirty="0">
              <a:solidFill>
                <a:schemeClr val="accent1">
                  <a:lumMod val="50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Portaria estabelece diretrizes para emissão do Perfil Profissiográfico  Previdenciário (PPP) em meio eletrônico | SINCOPEÇAS - SINDICATO DO  COMÉRCIO VAREJISTA DE PEÇAS E ACESSÓRIOS PARA VEÍCULOS NO ESTADO DE SÃO  PAULO">
            <a:extLst>
              <a:ext uri="{FF2B5EF4-FFF2-40B4-BE49-F238E27FC236}">
                <a16:creationId xmlns:a16="http://schemas.microsoft.com/office/drawing/2014/main" id="{8BBC832E-1EAA-AB42-9480-5D259913E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5765" y="1419056"/>
            <a:ext cx="4405590" cy="2467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855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970838"/>
            <a:ext cx="18999170" cy="1316162"/>
            <a:chOff x="0" y="0"/>
            <a:chExt cx="5003897" cy="34664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03897" cy="346643"/>
            </a:xfrm>
            <a:custGeom>
              <a:avLst/>
              <a:gdLst/>
              <a:ahLst/>
              <a:cxnLst/>
              <a:rect l="l" t="t" r="r" b="b"/>
              <a:pathLst>
                <a:path w="5003897" h="346643">
                  <a:moveTo>
                    <a:pt x="0" y="0"/>
                  </a:moveTo>
                  <a:lnTo>
                    <a:pt x="5003897" y="0"/>
                  </a:lnTo>
                  <a:lnTo>
                    <a:pt x="5003897" y="346643"/>
                  </a:lnTo>
                  <a:lnTo>
                    <a:pt x="0" y="346643"/>
                  </a:lnTo>
                  <a:close/>
                </a:path>
              </a:pathLst>
            </a:custGeom>
            <a:solidFill>
              <a:srgbClr val="FEB31A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83518" y="126881"/>
            <a:ext cx="2767839" cy="334262"/>
            <a:chOff x="0" y="0"/>
            <a:chExt cx="728978" cy="8803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28978" cy="88036"/>
            </a:xfrm>
            <a:custGeom>
              <a:avLst/>
              <a:gdLst/>
              <a:ahLst/>
              <a:cxnLst/>
              <a:rect l="l" t="t" r="r" b="b"/>
              <a:pathLst>
                <a:path w="728978" h="88036">
                  <a:moveTo>
                    <a:pt x="0" y="0"/>
                  </a:moveTo>
                  <a:lnTo>
                    <a:pt x="728978" y="0"/>
                  </a:lnTo>
                  <a:lnTo>
                    <a:pt x="728978" y="88036"/>
                  </a:lnTo>
                  <a:lnTo>
                    <a:pt x="0" y="88036"/>
                  </a:lnTo>
                  <a:close/>
                </a:path>
              </a:pathLst>
            </a:custGeom>
            <a:solidFill>
              <a:srgbClr val="FEB31A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0"/>
            <a:ext cx="396449" cy="10287000"/>
            <a:chOff x="0" y="0"/>
            <a:chExt cx="104415" cy="270933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4415" cy="2709333"/>
            </a:xfrm>
            <a:custGeom>
              <a:avLst/>
              <a:gdLst/>
              <a:ahLst/>
              <a:cxnLst/>
              <a:rect l="l" t="t" r="r" b="b"/>
              <a:pathLst>
                <a:path w="104415" h="2709333">
                  <a:moveTo>
                    <a:pt x="0" y="0"/>
                  </a:moveTo>
                  <a:lnTo>
                    <a:pt x="104415" y="0"/>
                  </a:lnTo>
                  <a:lnTo>
                    <a:pt x="10441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D53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7891551" y="0"/>
            <a:ext cx="396449" cy="10287000"/>
            <a:chOff x="0" y="0"/>
            <a:chExt cx="104415" cy="270933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04415" cy="2709333"/>
            </a:xfrm>
            <a:custGeom>
              <a:avLst/>
              <a:gdLst/>
              <a:ahLst/>
              <a:cxnLst/>
              <a:rect l="l" t="t" r="r" b="b"/>
              <a:pathLst>
                <a:path w="104415" h="2709333">
                  <a:moveTo>
                    <a:pt x="0" y="0"/>
                  </a:moveTo>
                  <a:lnTo>
                    <a:pt x="104415" y="0"/>
                  </a:lnTo>
                  <a:lnTo>
                    <a:pt x="10441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D53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 rot="5400000">
            <a:off x="9017119" y="-9017119"/>
            <a:ext cx="253763" cy="18288000"/>
            <a:chOff x="0" y="0"/>
            <a:chExt cx="66835" cy="481659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6835" cy="4816592"/>
            </a:xfrm>
            <a:custGeom>
              <a:avLst/>
              <a:gdLst/>
              <a:ahLst/>
              <a:cxnLst/>
              <a:rect l="l" t="t" r="r" b="b"/>
              <a:pathLst>
                <a:path w="66835" h="4816592">
                  <a:moveTo>
                    <a:pt x="0" y="0"/>
                  </a:moveTo>
                  <a:lnTo>
                    <a:pt x="66835" y="0"/>
                  </a:lnTo>
                  <a:lnTo>
                    <a:pt x="66835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1D53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 rot="5400000">
            <a:off x="8997081" y="1036157"/>
            <a:ext cx="293839" cy="18288000"/>
            <a:chOff x="0" y="0"/>
            <a:chExt cx="77390" cy="4816593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77390" cy="4816592"/>
            </a:xfrm>
            <a:custGeom>
              <a:avLst/>
              <a:gdLst/>
              <a:ahLst/>
              <a:cxnLst/>
              <a:rect l="l" t="t" r="r" b="b"/>
              <a:pathLst>
                <a:path w="77390" h="4816592">
                  <a:moveTo>
                    <a:pt x="0" y="0"/>
                  </a:moveTo>
                  <a:lnTo>
                    <a:pt x="77390" y="0"/>
                  </a:lnTo>
                  <a:lnTo>
                    <a:pt x="77390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1D53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1927026" y="9052059"/>
            <a:ext cx="5284329" cy="9060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Arimo"/>
              </a:rPr>
              <a:t>#vempra</a:t>
            </a:r>
            <a:r>
              <a:rPr lang="en-US" sz="5199">
                <a:solidFill>
                  <a:srgbClr val="FFFFFF"/>
                </a:solidFill>
                <a:latin typeface="Arimo Bold"/>
              </a:rPr>
              <a:t>FaSouza</a:t>
            </a:r>
          </a:p>
        </p:txBody>
      </p:sp>
      <p:sp>
        <p:nvSpPr>
          <p:cNvPr id="42" name="AutoShape 10" descr="Para Empresas | Rede Psicoterapia">
            <a:extLst>
              <a:ext uri="{FF2B5EF4-FFF2-40B4-BE49-F238E27FC236}">
                <a16:creationId xmlns:a16="http://schemas.microsoft.com/office/drawing/2014/main" id="{7186E1BA-F130-DC83-4D0B-87F5FE314C9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9DE3841C-B7B4-7363-B090-70CF31BCFE46}"/>
              </a:ext>
            </a:extLst>
          </p:cNvPr>
          <p:cNvSpPr txBox="1"/>
          <p:nvPr/>
        </p:nvSpPr>
        <p:spPr>
          <a:xfrm>
            <a:off x="679963" y="849654"/>
            <a:ext cx="11530582" cy="78211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2400" b="1" kern="100" dirty="0">
                <a:solidFill>
                  <a:schemeClr val="accent1">
                    <a:lumMod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Por meio do </a:t>
            </a:r>
            <a:r>
              <a:rPr lang="pt-BR" sz="2400" b="1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eSocial</a:t>
            </a:r>
            <a:r>
              <a:rPr lang="pt-BR" sz="2400" b="1" kern="100" dirty="0">
                <a:solidFill>
                  <a:schemeClr val="accent1">
                    <a:lumMod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serão substituídos 15 “formulários” por um único informativo.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2800" kern="100" dirty="0">
                <a:solidFill>
                  <a:schemeClr val="accent1">
                    <a:lumMod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– </a:t>
            </a:r>
            <a:r>
              <a:rPr lang="pt-BR" sz="2800" b="1" kern="100" dirty="0">
                <a:solidFill>
                  <a:schemeClr val="accent1">
                    <a:lumMod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Manual Normativo de Arquivos Digitais (MANAD);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2800" b="1" kern="100" dirty="0">
              <a:solidFill>
                <a:schemeClr val="accent1">
                  <a:lumMod val="50000"/>
                </a:schemeClr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pt-BR" sz="2800" kern="100" dirty="0">
                <a:solidFill>
                  <a:schemeClr val="accent1">
                    <a:lumMod val="50000"/>
                  </a:schemeClr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Manual Normativo de Arquivos Digitais, um tipo de arquivo solicitado pela Receita Federal em fiscalizações e auditorias de contas das empresas.</a:t>
            </a:r>
          </a:p>
          <a:p>
            <a:pPr algn="l"/>
            <a:endParaRPr lang="pt-BR" sz="2800" kern="100" dirty="0">
              <a:solidFill>
                <a:schemeClr val="accent1">
                  <a:lumMod val="50000"/>
                </a:schemeClr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pt-BR" sz="2800" kern="100" dirty="0">
              <a:solidFill>
                <a:schemeClr val="accent1">
                  <a:lumMod val="50000"/>
                </a:schemeClr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2800" kern="100" dirty="0">
                <a:solidFill>
                  <a:schemeClr val="accent1">
                    <a:lumMod val="50000"/>
                  </a:schemeClr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Reúne informações da folha de pagamento dos trabalhadores.</a:t>
            </a:r>
          </a:p>
          <a:p>
            <a:pPr>
              <a:buFont typeface="Arial" panose="020B0604020202020204" pitchFamily="34" charset="0"/>
              <a:buChar char="•"/>
            </a:pPr>
            <a:endParaRPr lang="pt-BR" sz="2800" kern="100" dirty="0">
              <a:solidFill>
                <a:schemeClr val="accent1">
                  <a:lumMod val="50000"/>
                </a:schemeClr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2800" kern="100" dirty="0">
                <a:solidFill>
                  <a:schemeClr val="accent1">
                    <a:lumMod val="50000"/>
                  </a:schemeClr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Criado a partir da Lei n.º 10.666/2003 e atualizado constantemente.</a:t>
            </a:r>
          </a:p>
          <a:p>
            <a:pPr>
              <a:buFont typeface="Arial" panose="020B0604020202020204" pitchFamily="34" charset="0"/>
              <a:buChar char="•"/>
            </a:pPr>
            <a:endParaRPr lang="pt-BR" sz="2800" kern="100" dirty="0">
              <a:solidFill>
                <a:schemeClr val="accent1">
                  <a:lumMod val="50000"/>
                </a:schemeClr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2800" kern="100" dirty="0">
                <a:solidFill>
                  <a:schemeClr val="accent1">
                    <a:lumMod val="50000"/>
                  </a:schemeClr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Última versão promulgada através do Ato Declaratório Executivo n.º 44, de 24 de agosto de 2020.</a:t>
            </a:r>
          </a:p>
          <a:p>
            <a:pPr>
              <a:buFont typeface="Arial" panose="020B0604020202020204" pitchFamily="34" charset="0"/>
              <a:buChar char="•"/>
            </a:pPr>
            <a:endParaRPr lang="pt-BR" sz="2800" kern="100" dirty="0">
              <a:solidFill>
                <a:schemeClr val="accent1">
                  <a:lumMod val="50000"/>
                </a:schemeClr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2800" kern="100" dirty="0">
                <a:solidFill>
                  <a:schemeClr val="accent1">
                    <a:lumMod val="50000"/>
                  </a:schemeClr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Relatório legal para gerar arquivo de exportação utilizado pelo programa WKManad2.exe do Radar Empresarial.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2400" b="1" kern="100" dirty="0">
              <a:solidFill>
                <a:schemeClr val="accent1">
                  <a:lumMod val="50000"/>
                </a:schemeClr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Picture 2" descr="eSocial: O que é? O que significa o eSocial para a sua empresa.">
            <a:extLst>
              <a:ext uri="{FF2B5EF4-FFF2-40B4-BE49-F238E27FC236}">
                <a16:creationId xmlns:a16="http://schemas.microsoft.com/office/drawing/2014/main" id="{080E7FA9-28DF-FAAA-DDA4-DE18B8DD6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5019" y="3928700"/>
            <a:ext cx="4975426" cy="391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eceita Federal - Novas Solicitações no MANAD - Passando a partir desta  versão a contemplar também para Folha de Pagamento (Bloco 0, K e 9) -  INTELLIGENZA">
            <a:extLst>
              <a:ext uri="{FF2B5EF4-FFF2-40B4-BE49-F238E27FC236}">
                <a16:creationId xmlns:a16="http://schemas.microsoft.com/office/drawing/2014/main" id="{5581521B-8AF3-36C3-9A44-6AF1D1A14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2586" y="1456229"/>
            <a:ext cx="2560292" cy="2426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060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eSocial: O que é? O que significa o eSocial para a sua empresa.">
            <a:extLst>
              <a:ext uri="{FF2B5EF4-FFF2-40B4-BE49-F238E27FC236}">
                <a16:creationId xmlns:a16="http://schemas.microsoft.com/office/drawing/2014/main" id="{80510452-FDE7-3950-150B-63EA73506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7355" y="3930538"/>
            <a:ext cx="4973090" cy="3910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2"/>
          <p:cNvGrpSpPr/>
          <p:nvPr/>
        </p:nvGrpSpPr>
        <p:grpSpPr>
          <a:xfrm>
            <a:off x="0" y="8970838"/>
            <a:ext cx="18999170" cy="1316162"/>
            <a:chOff x="0" y="0"/>
            <a:chExt cx="5003897" cy="34664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03897" cy="346643"/>
            </a:xfrm>
            <a:custGeom>
              <a:avLst/>
              <a:gdLst/>
              <a:ahLst/>
              <a:cxnLst/>
              <a:rect l="l" t="t" r="r" b="b"/>
              <a:pathLst>
                <a:path w="5003897" h="346643">
                  <a:moveTo>
                    <a:pt x="0" y="0"/>
                  </a:moveTo>
                  <a:lnTo>
                    <a:pt x="5003897" y="0"/>
                  </a:lnTo>
                  <a:lnTo>
                    <a:pt x="5003897" y="346643"/>
                  </a:lnTo>
                  <a:lnTo>
                    <a:pt x="0" y="346643"/>
                  </a:lnTo>
                  <a:close/>
                </a:path>
              </a:pathLst>
            </a:custGeom>
            <a:solidFill>
              <a:srgbClr val="FEB31A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83518" y="126881"/>
            <a:ext cx="2767839" cy="334262"/>
            <a:chOff x="0" y="0"/>
            <a:chExt cx="728978" cy="8803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28978" cy="88036"/>
            </a:xfrm>
            <a:custGeom>
              <a:avLst/>
              <a:gdLst/>
              <a:ahLst/>
              <a:cxnLst/>
              <a:rect l="l" t="t" r="r" b="b"/>
              <a:pathLst>
                <a:path w="728978" h="88036">
                  <a:moveTo>
                    <a:pt x="0" y="0"/>
                  </a:moveTo>
                  <a:lnTo>
                    <a:pt x="728978" y="0"/>
                  </a:lnTo>
                  <a:lnTo>
                    <a:pt x="728978" y="88036"/>
                  </a:lnTo>
                  <a:lnTo>
                    <a:pt x="0" y="88036"/>
                  </a:lnTo>
                  <a:close/>
                </a:path>
              </a:pathLst>
            </a:custGeom>
            <a:solidFill>
              <a:srgbClr val="FEB31A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0"/>
            <a:ext cx="396449" cy="10287000"/>
            <a:chOff x="0" y="0"/>
            <a:chExt cx="104415" cy="270933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4415" cy="2709333"/>
            </a:xfrm>
            <a:custGeom>
              <a:avLst/>
              <a:gdLst/>
              <a:ahLst/>
              <a:cxnLst/>
              <a:rect l="l" t="t" r="r" b="b"/>
              <a:pathLst>
                <a:path w="104415" h="2709333">
                  <a:moveTo>
                    <a:pt x="0" y="0"/>
                  </a:moveTo>
                  <a:lnTo>
                    <a:pt x="104415" y="0"/>
                  </a:lnTo>
                  <a:lnTo>
                    <a:pt x="10441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D53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7891551" y="0"/>
            <a:ext cx="396449" cy="10287000"/>
            <a:chOff x="0" y="0"/>
            <a:chExt cx="104415" cy="270933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04415" cy="2709333"/>
            </a:xfrm>
            <a:custGeom>
              <a:avLst/>
              <a:gdLst/>
              <a:ahLst/>
              <a:cxnLst/>
              <a:rect l="l" t="t" r="r" b="b"/>
              <a:pathLst>
                <a:path w="104415" h="2709333">
                  <a:moveTo>
                    <a:pt x="0" y="0"/>
                  </a:moveTo>
                  <a:lnTo>
                    <a:pt x="104415" y="0"/>
                  </a:lnTo>
                  <a:lnTo>
                    <a:pt x="10441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D53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 rot="5400000">
            <a:off x="9017119" y="-9017119"/>
            <a:ext cx="253763" cy="18288000"/>
            <a:chOff x="0" y="0"/>
            <a:chExt cx="66835" cy="481659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6835" cy="4816592"/>
            </a:xfrm>
            <a:custGeom>
              <a:avLst/>
              <a:gdLst/>
              <a:ahLst/>
              <a:cxnLst/>
              <a:rect l="l" t="t" r="r" b="b"/>
              <a:pathLst>
                <a:path w="66835" h="4816592">
                  <a:moveTo>
                    <a:pt x="0" y="0"/>
                  </a:moveTo>
                  <a:lnTo>
                    <a:pt x="66835" y="0"/>
                  </a:lnTo>
                  <a:lnTo>
                    <a:pt x="66835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1D53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 rot="5400000">
            <a:off x="8997081" y="1036157"/>
            <a:ext cx="293839" cy="18288000"/>
            <a:chOff x="0" y="0"/>
            <a:chExt cx="77390" cy="4816593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77390" cy="4816592"/>
            </a:xfrm>
            <a:custGeom>
              <a:avLst/>
              <a:gdLst/>
              <a:ahLst/>
              <a:cxnLst/>
              <a:rect l="l" t="t" r="r" b="b"/>
              <a:pathLst>
                <a:path w="77390" h="4816592">
                  <a:moveTo>
                    <a:pt x="0" y="0"/>
                  </a:moveTo>
                  <a:lnTo>
                    <a:pt x="77390" y="0"/>
                  </a:lnTo>
                  <a:lnTo>
                    <a:pt x="77390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1D53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1927026" y="9052059"/>
            <a:ext cx="5284329" cy="9060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Arimo"/>
              </a:rPr>
              <a:t>#vempra</a:t>
            </a:r>
            <a:r>
              <a:rPr lang="en-US" sz="5199">
                <a:solidFill>
                  <a:srgbClr val="FFFFFF"/>
                </a:solidFill>
                <a:latin typeface="Arimo Bold"/>
              </a:rPr>
              <a:t>FaSouza</a:t>
            </a:r>
          </a:p>
        </p:txBody>
      </p:sp>
      <p:sp>
        <p:nvSpPr>
          <p:cNvPr id="42" name="AutoShape 10" descr="Para Empresas | Rede Psicoterapia">
            <a:extLst>
              <a:ext uri="{FF2B5EF4-FFF2-40B4-BE49-F238E27FC236}">
                <a16:creationId xmlns:a16="http://schemas.microsoft.com/office/drawing/2014/main" id="{7186E1BA-F130-DC83-4D0B-87F5FE314C9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9DE3841C-B7B4-7363-B090-70CF31BCFE46}"/>
              </a:ext>
            </a:extLst>
          </p:cNvPr>
          <p:cNvSpPr txBox="1"/>
          <p:nvPr/>
        </p:nvSpPr>
        <p:spPr>
          <a:xfrm>
            <a:off x="679963" y="849654"/>
            <a:ext cx="11530582" cy="86829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2400" b="1" kern="100" dirty="0">
                <a:solidFill>
                  <a:schemeClr val="accent1">
                    <a:lumMod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Por meio do </a:t>
            </a:r>
            <a:r>
              <a:rPr lang="pt-BR" sz="2400" b="1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eSocial</a:t>
            </a:r>
            <a:r>
              <a:rPr lang="pt-BR" sz="2400" b="1" kern="100" dirty="0">
                <a:solidFill>
                  <a:schemeClr val="accent1">
                    <a:lumMod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serão substituídos 15 “formulários” por um único informativo.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2800" kern="100" dirty="0">
                <a:solidFill>
                  <a:schemeClr val="accent1">
                    <a:lumMod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– </a:t>
            </a:r>
            <a:r>
              <a:rPr lang="pt-BR" sz="2800" b="1" kern="100" dirty="0">
                <a:solidFill>
                  <a:schemeClr val="accent1">
                    <a:lumMod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Relação Anual de Informações Sociais (RAIS) ;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t-BR" b="1" kern="100" dirty="0">
              <a:solidFill>
                <a:schemeClr val="accent1">
                  <a:lumMod val="50000"/>
                </a:schemeClr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sz="2800" kern="100" dirty="0">
                <a:solidFill>
                  <a:schemeClr val="accent1">
                    <a:lumMod val="50000"/>
                  </a:schemeClr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A Relação Anual de Informações Sociais (RAIS) é um relatório socioeconômico solicitado anualmente pelo Ministério do Trabalho e Emprego brasileiro às pessoas jurídicas e outros empregadores.</a:t>
            </a:r>
          </a:p>
          <a:p>
            <a:pPr algn="just"/>
            <a:endParaRPr lang="pt-BR" sz="2800" kern="100" dirty="0">
              <a:solidFill>
                <a:schemeClr val="accent1">
                  <a:lumMod val="50000"/>
                </a:schemeClr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800" kern="100" dirty="0">
                <a:solidFill>
                  <a:schemeClr val="accent1">
                    <a:lumMod val="50000"/>
                  </a:schemeClr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Relatório socioeconômico solicitado anualmente pelo Ministério do Trabalho e Emprego.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pt-BR" sz="2800" kern="100" dirty="0">
              <a:solidFill>
                <a:schemeClr val="accent1">
                  <a:lumMod val="50000"/>
                </a:schemeClr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800" kern="100" dirty="0">
                <a:solidFill>
                  <a:schemeClr val="accent1">
                    <a:lumMod val="50000"/>
                  </a:schemeClr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Coleta dados sobre empregos formais, demissões, entre outros.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pt-BR" sz="2800" kern="100" dirty="0">
              <a:solidFill>
                <a:schemeClr val="accent1">
                  <a:lumMod val="50000"/>
                </a:schemeClr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800" kern="100" dirty="0">
                <a:solidFill>
                  <a:schemeClr val="accent1">
                    <a:lumMod val="50000"/>
                  </a:schemeClr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Utilizado para organização do CNIS, controle da nacionalização do trabalho e benefícios previdenciários.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pt-BR" sz="2800" kern="100" dirty="0">
              <a:solidFill>
                <a:schemeClr val="accent1">
                  <a:lumMod val="50000"/>
                </a:schemeClr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800" kern="100" dirty="0">
                <a:solidFill>
                  <a:schemeClr val="accent1">
                    <a:lumMod val="50000"/>
                  </a:schemeClr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Obrigatório para empresas inscritas no CNPJ e abrange </a:t>
            </a:r>
            <a:r>
              <a:rPr lang="pt-BR" sz="2800" kern="100" dirty="0" err="1">
                <a:solidFill>
                  <a:schemeClr val="accent1">
                    <a:lumMod val="50000"/>
                  </a:schemeClr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MEIs</a:t>
            </a:r>
            <a:r>
              <a:rPr lang="pt-BR" sz="2800" kern="100" dirty="0">
                <a:solidFill>
                  <a:schemeClr val="accent1">
                    <a:lumMod val="50000"/>
                  </a:schemeClr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, micro e pequenas empresas, órgãos governamentais, autônomos e entidades vinculadas ao exterior.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2400" b="1" kern="100" dirty="0">
              <a:solidFill>
                <a:schemeClr val="accent1">
                  <a:lumMod val="50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Prazo da Rais 2020 é prorrogado e informações devem ser entregues até 30 de  abril de 2021 - CONTAR - Contabilidade &amp; Serviços">
            <a:extLst>
              <a:ext uri="{FF2B5EF4-FFF2-40B4-BE49-F238E27FC236}">
                <a16:creationId xmlns:a16="http://schemas.microsoft.com/office/drawing/2014/main" id="{4E638721-B5BE-C62C-BD73-D88BBB886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3000" y="762238"/>
            <a:ext cx="3865615" cy="279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513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eSocial: O que é? O que significa o eSocial para a sua empresa.">
            <a:extLst>
              <a:ext uri="{FF2B5EF4-FFF2-40B4-BE49-F238E27FC236}">
                <a16:creationId xmlns:a16="http://schemas.microsoft.com/office/drawing/2014/main" id="{80510452-FDE7-3950-150B-63EA73506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0545" y="3673584"/>
            <a:ext cx="5299900" cy="4167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2"/>
          <p:cNvGrpSpPr/>
          <p:nvPr/>
        </p:nvGrpSpPr>
        <p:grpSpPr>
          <a:xfrm>
            <a:off x="0" y="8970838"/>
            <a:ext cx="18999170" cy="1316162"/>
            <a:chOff x="0" y="0"/>
            <a:chExt cx="5003897" cy="34664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03897" cy="346643"/>
            </a:xfrm>
            <a:custGeom>
              <a:avLst/>
              <a:gdLst/>
              <a:ahLst/>
              <a:cxnLst/>
              <a:rect l="l" t="t" r="r" b="b"/>
              <a:pathLst>
                <a:path w="5003897" h="346643">
                  <a:moveTo>
                    <a:pt x="0" y="0"/>
                  </a:moveTo>
                  <a:lnTo>
                    <a:pt x="5003897" y="0"/>
                  </a:lnTo>
                  <a:lnTo>
                    <a:pt x="5003897" y="346643"/>
                  </a:lnTo>
                  <a:lnTo>
                    <a:pt x="0" y="346643"/>
                  </a:lnTo>
                  <a:close/>
                </a:path>
              </a:pathLst>
            </a:custGeom>
            <a:solidFill>
              <a:srgbClr val="FEB31A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83518" y="126881"/>
            <a:ext cx="2767839" cy="334262"/>
            <a:chOff x="0" y="0"/>
            <a:chExt cx="728978" cy="8803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28978" cy="88036"/>
            </a:xfrm>
            <a:custGeom>
              <a:avLst/>
              <a:gdLst/>
              <a:ahLst/>
              <a:cxnLst/>
              <a:rect l="l" t="t" r="r" b="b"/>
              <a:pathLst>
                <a:path w="728978" h="88036">
                  <a:moveTo>
                    <a:pt x="0" y="0"/>
                  </a:moveTo>
                  <a:lnTo>
                    <a:pt x="728978" y="0"/>
                  </a:lnTo>
                  <a:lnTo>
                    <a:pt x="728978" y="88036"/>
                  </a:lnTo>
                  <a:lnTo>
                    <a:pt x="0" y="88036"/>
                  </a:lnTo>
                  <a:close/>
                </a:path>
              </a:pathLst>
            </a:custGeom>
            <a:solidFill>
              <a:srgbClr val="FEB31A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0"/>
            <a:ext cx="396449" cy="10287000"/>
            <a:chOff x="0" y="0"/>
            <a:chExt cx="104415" cy="270933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4415" cy="2709333"/>
            </a:xfrm>
            <a:custGeom>
              <a:avLst/>
              <a:gdLst/>
              <a:ahLst/>
              <a:cxnLst/>
              <a:rect l="l" t="t" r="r" b="b"/>
              <a:pathLst>
                <a:path w="104415" h="2709333">
                  <a:moveTo>
                    <a:pt x="0" y="0"/>
                  </a:moveTo>
                  <a:lnTo>
                    <a:pt x="104415" y="0"/>
                  </a:lnTo>
                  <a:lnTo>
                    <a:pt x="10441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D53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7891551" y="0"/>
            <a:ext cx="396449" cy="10287000"/>
            <a:chOff x="0" y="0"/>
            <a:chExt cx="104415" cy="270933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04415" cy="2709333"/>
            </a:xfrm>
            <a:custGeom>
              <a:avLst/>
              <a:gdLst/>
              <a:ahLst/>
              <a:cxnLst/>
              <a:rect l="l" t="t" r="r" b="b"/>
              <a:pathLst>
                <a:path w="104415" h="2709333">
                  <a:moveTo>
                    <a:pt x="0" y="0"/>
                  </a:moveTo>
                  <a:lnTo>
                    <a:pt x="104415" y="0"/>
                  </a:lnTo>
                  <a:lnTo>
                    <a:pt x="10441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D53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 rot="5400000">
            <a:off x="9017119" y="-9017119"/>
            <a:ext cx="253763" cy="18288000"/>
            <a:chOff x="0" y="0"/>
            <a:chExt cx="66835" cy="481659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6835" cy="4816592"/>
            </a:xfrm>
            <a:custGeom>
              <a:avLst/>
              <a:gdLst/>
              <a:ahLst/>
              <a:cxnLst/>
              <a:rect l="l" t="t" r="r" b="b"/>
              <a:pathLst>
                <a:path w="66835" h="4816592">
                  <a:moveTo>
                    <a:pt x="0" y="0"/>
                  </a:moveTo>
                  <a:lnTo>
                    <a:pt x="66835" y="0"/>
                  </a:lnTo>
                  <a:lnTo>
                    <a:pt x="66835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1D53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 rot="5400000">
            <a:off x="8997081" y="1036157"/>
            <a:ext cx="293839" cy="18288000"/>
            <a:chOff x="0" y="0"/>
            <a:chExt cx="77390" cy="4816593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77390" cy="4816592"/>
            </a:xfrm>
            <a:custGeom>
              <a:avLst/>
              <a:gdLst/>
              <a:ahLst/>
              <a:cxnLst/>
              <a:rect l="l" t="t" r="r" b="b"/>
              <a:pathLst>
                <a:path w="77390" h="4816592">
                  <a:moveTo>
                    <a:pt x="0" y="0"/>
                  </a:moveTo>
                  <a:lnTo>
                    <a:pt x="77390" y="0"/>
                  </a:lnTo>
                  <a:lnTo>
                    <a:pt x="77390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1D538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1927026" y="9052059"/>
            <a:ext cx="5284329" cy="9060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Arimo"/>
              </a:rPr>
              <a:t>#vempra</a:t>
            </a:r>
            <a:r>
              <a:rPr lang="en-US" sz="5199">
                <a:solidFill>
                  <a:srgbClr val="FFFFFF"/>
                </a:solidFill>
                <a:latin typeface="Arimo Bold"/>
              </a:rPr>
              <a:t>FaSouza</a:t>
            </a:r>
          </a:p>
        </p:txBody>
      </p:sp>
      <p:sp>
        <p:nvSpPr>
          <p:cNvPr id="42" name="AutoShape 10" descr="Para Empresas | Rede Psicoterapia">
            <a:extLst>
              <a:ext uri="{FF2B5EF4-FFF2-40B4-BE49-F238E27FC236}">
                <a16:creationId xmlns:a16="http://schemas.microsoft.com/office/drawing/2014/main" id="{7186E1BA-F130-DC83-4D0B-87F5FE314C9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9DE3841C-B7B4-7363-B090-70CF31BCFE46}"/>
              </a:ext>
            </a:extLst>
          </p:cNvPr>
          <p:cNvSpPr txBox="1"/>
          <p:nvPr/>
        </p:nvSpPr>
        <p:spPr>
          <a:xfrm>
            <a:off x="679963" y="849654"/>
            <a:ext cx="11530582" cy="80848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2400" b="1" kern="100" dirty="0">
                <a:solidFill>
                  <a:schemeClr val="accent1">
                    <a:lumMod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Por meio do </a:t>
            </a:r>
            <a:r>
              <a:rPr lang="pt-BR" sz="2400" b="1" kern="100" dirty="0" err="1">
                <a:solidFill>
                  <a:schemeClr val="accent1">
                    <a:lumMod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eSocial</a:t>
            </a:r>
            <a:r>
              <a:rPr lang="pt-BR" sz="2400" b="1" kern="100" dirty="0">
                <a:solidFill>
                  <a:schemeClr val="accent1">
                    <a:lumMod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serão substituídos 15 “formulários” por um único informativo.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2800" kern="100" dirty="0">
                <a:solidFill>
                  <a:schemeClr val="accent1">
                    <a:lumMod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– </a:t>
            </a:r>
            <a:r>
              <a:rPr lang="pt-BR" sz="2800" b="1" kern="100" dirty="0">
                <a:solidFill>
                  <a:schemeClr val="accent1">
                    <a:lumMod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Comunicação de Acidente de Trabalho (CAT);</a:t>
            </a:r>
          </a:p>
          <a:p>
            <a:pPr algn="just"/>
            <a:br>
              <a:rPr lang="pt-BR" sz="2800" b="0" i="0" dirty="0">
                <a:solidFill>
                  <a:srgbClr val="0D0D0D"/>
                </a:solidFill>
                <a:effectLst/>
                <a:latin typeface="Söhne"/>
              </a:rPr>
            </a:br>
            <a:r>
              <a:rPr lang="pt-BR" sz="2800" kern="100" dirty="0">
                <a:solidFill>
                  <a:schemeClr val="accent1">
                    <a:lumMod val="50000"/>
                  </a:schemeClr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Comunicado de Acidente de Trabalho (CAT): é usado para comunicar e confirmar acidentes de trabalho ou doenças ocupacionais.</a:t>
            </a:r>
          </a:p>
          <a:p>
            <a:pPr algn="just"/>
            <a:endParaRPr lang="pt-BR" sz="2800" kern="100" dirty="0">
              <a:solidFill>
                <a:schemeClr val="accent1">
                  <a:lumMod val="50000"/>
                </a:schemeClr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800" kern="100" dirty="0">
                <a:solidFill>
                  <a:schemeClr val="accent1">
                    <a:lumMod val="50000"/>
                  </a:schemeClr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Garante que o trabalhador receba o benefício correto do INSS e tenha seus direitos trabalhistas respeitados.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pt-BR" sz="2800" kern="100" dirty="0">
              <a:solidFill>
                <a:schemeClr val="accent1">
                  <a:lumMod val="50000"/>
                </a:schemeClr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800" kern="100" dirty="0">
                <a:solidFill>
                  <a:schemeClr val="accent1">
                    <a:lumMod val="50000"/>
                  </a:schemeClr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Deve ser emitido no primeiro dia útil após o diagnóstico médico e a não notificação constitui crime.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pt-BR" sz="2800" kern="100" dirty="0">
              <a:solidFill>
                <a:schemeClr val="accent1">
                  <a:lumMod val="50000"/>
                </a:schemeClr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800" kern="100" dirty="0">
                <a:solidFill>
                  <a:schemeClr val="accent1">
                    <a:lumMod val="50000"/>
                  </a:schemeClr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Existem dois tipos de auxílio-doença</a:t>
            </a:r>
            <a:r>
              <a:rPr lang="pt-BR" sz="2800" b="1" kern="100" dirty="0">
                <a:solidFill>
                  <a:schemeClr val="accent1">
                    <a:lumMod val="50000"/>
                  </a:schemeClr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: o auxílio-doença acidentário </a:t>
            </a:r>
            <a:r>
              <a:rPr lang="pt-BR" sz="2800" kern="100" dirty="0">
                <a:solidFill>
                  <a:schemeClr val="accent1">
                    <a:lumMod val="50000"/>
                  </a:schemeClr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é específico para casos de acidentes de trabalho e doenças ocupacionais, enquanto </a:t>
            </a:r>
            <a:r>
              <a:rPr lang="pt-BR" sz="2800" b="1" kern="100" dirty="0">
                <a:solidFill>
                  <a:schemeClr val="accent1">
                    <a:lumMod val="50000"/>
                  </a:schemeClr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o previdenciário </a:t>
            </a:r>
            <a:r>
              <a:rPr lang="pt-BR" sz="2800" kern="100" dirty="0">
                <a:solidFill>
                  <a:schemeClr val="accent1">
                    <a:lumMod val="50000"/>
                  </a:schemeClr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é destinado a situações de incapacidade temporária para o trabalho que não estão relacionadas a acidentes de trabalho. Ambos são pagos pelo INSS após 15 dias de afastamento.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2400" b="1" kern="100" dirty="0">
              <a:solidFill>
                <a:schemeClr val="accent1">
                  <a:lumMod val="50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F5892F57-6073-2528-0B5E-155F0E890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2618" y="761928"/>
            <a:ext cx="3083255" cy="258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6311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1124</TotalTime>
  <Words>1311</Words>
  <Application>Microsoft Office PowerPoint</Application>
  <PresentationFormat>Personalizar</PresentationFormat>
  <Paragraphs>141</Paragraphs>
  <Slides>13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22" baseType="lpstr">
      <vt:lpstr>Arimo</vt:lpstr>
      <vt:lpstr>Roboto</vt:lpstr>
      <vt:lpstr>Arimo Bold</vt:lpstr>
      <vt:lpstr>Calibri</vt:lpstr>
      <vt:lpstr>Aptos</vt:lpstr>
      <vt:lpstr>Arial</vt:lpstr>
      <vt:lpstr>Arial</vt:lpstr>
      <vt:lpstr>Söhne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#vempraFaSouza</dc:title>
  <dc:creator>Dennys Salomao</dc:creator>
  <cp:lastModifiedBy>Dennys Salomao Hid</cp:lastModifiedBy>
  <cp:revision>27</cp:revision>
  <dcterms:created xsi:type="dcterms:W3CDTF">2006-08-16T00:00:00Z</dcterms:created>
  <dcterms:modified xsi:type="dcterms:W3CDTF">2024-03-14T21:58:28Z</dcterms:modified>
  <dc:identifier>DAFf14T6Q-I</dc:identifier>
</cp:coreProperties>
</file>