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6" r:id="rId7"/>
    <p:sldId id="268" r:id="rId8"/>
    <p:sldId id="260" r:id="rId9"/>
    <p:sldId id="267" r:id="rId10"/>
    <p:sldId id="277" r:id="rId11"/>
    <p:sldId id="271" r:id="rId12"/>
    <p:sldId id="270" r:id="rId13"/>
    <p:sldId id="265" r:id="rId14"/>
  </p:sldIdLst>
  <p:sldSz cx="18288000" cy="10287000"/>
  <p:notesSz cx="6858000" cy="9144000"/>
  <p:embeddedFontLst>
    <p:embeddedFont>
      <p:font typeface="Arimo" panose="020B0604020202020204" charset="0"/>
      <p:regular r:id="rId16"/>
    </p:embeddedFont>
    <p:embeddedFont>
      <p:font typeface="Arimo Bold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 Extra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40485-D86F-4F6D-959F-85343547CB4C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01D4D-230F-4013-8B2B-A3C8A80A4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99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Maximilian Karl Emil Weber foi um intelectual, jurista e economista alemão considerado um dos fundadores da Sociologia. 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01D4D-230F-4013-8B2B-A3C8A80A412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30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4946988" y="3008293"/>
            <a:ext cx="8394025" cy="2135207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23610" y="6020362"/>
            <a:ext cx="14640781" cy="642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1E5F88"/>
                </a:solidFill>
                <a:latin typeface="Arimo"/>
              </a:rPr>
              <a:t>NT 1 - </a:t>
            </a:r>
            <a:r>
              <a:rPr lang="pt-BR" sz="3900" dirty="0">
                <a:solidFill>
                  <a:srgbClr val="1E5F88"/>
                </a:solidFill>
                <a:latin typeface="Arimo"/>
              </a:rPr>
              <a:t>ROTINAS DE ADMINISTRAÇÃO DE PESSOAL</a:t>
            </a:r>
            <a:endParaRPr lang="en-US" sz="3900" dirty="0">
              <a:solidFill>
                <a:srgbClr val="1E5F88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58FDE9D-FF0C-7C24-4314-3C8F61C4A167}"/>
              </a:ext>
            </a:extLst>
          </p:cNvPr>
          <p:cNvSpPr txBox="1"/>
          <p:nvPr/>
        </p:nvSpPr>
        <p:spPr>
          <a:xfrm>
            <a:off x="736548" y="3014390"/>
            <a:ext cx="977643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100" b="1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Setor de Compensação</a:t>
            </a:r>
          </a:p>
          <a:p>
            <a:endParaRPr lang="pt-BR" sz="31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Controle da jornada de trabalho;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Elaboração da folha de pagamento;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Controle de benefícios: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Salário família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Salário Maternidade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Auxílio-doença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Concessão de férias e 13° Salário;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F9A73D0-7634-8CAA-AC3E-C7C0D2DF7FCE}"/>
              </a:ext>
            </a:extLst>
          </p:cNvPr>
          <p:cNvSpPr txBox="1"/>
          <p:nvPr/>
        </p:nvSpPr>
        <p:spPr>
          <a:xfrm>
            <a:off x="8058539" y="1688221"/>
            <a:ext cx="9389406" cy="4016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100" b="1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Proventos</a:t>
            </a:r>
          </a:p>
          <a:p>
            <a:endParaRPr lang="pt-BR" sz="28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Adicionais: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Noturno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Insalubridade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Periculosidade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Hora extra e hora extra noturna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Férias, abono pecuniário, férias incompleta e férias coletivas.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6351A0F-5182-723B-DD81-FE8218F8253B}"/>
              </a:ext>
            </a:extLst>
          </p:cNvPr>
          <p:cNvSpPr txBox="1"/>
          <p:nvPr/>
        </p:nvSpPr>
        <p:spPr>
          <a:xfrm>
            <a:off x="8058539" y="5849366"/>
            <a:ext cx="9389406" cy="40164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100" b="1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Descontos</a:t>
            </a:r>
          </a:p>
          <a:p>
            <a:endParaRPr lang="pt-BR" sz="28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Adiantamento;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Vale-refeição e vale-transporte;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Faltas e atrasos;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IRRF;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INSS;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FGTS*;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Contribuição sindical.</a:t>
            </a:r>
          </a:p>
        </p:txBody>
      </p:sp>
    </p:spTree>
    <p:extLst>
      <p:ext uri="{BB962C8B-B14F-4D97-AF65-F5344CB8AC3E}">
        <p14:creationId xmlns:p14="http://schemas.microsoft.com/office/powerpoint/2010/main" val="360243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E58FDE9D-FF0C-7C24-4314-3C8F61C4A167}"/>
              </a:ext>
            </a:extLst>
          </p:cNvPr>
          <p:cNvSpPr txBox="1"/>
          <p:nvPr/>
        </p:nvSpPr>
        <p:spPr>
          <a:xfrm>
            <a:off x="1553086" y="1619427"/>
            <a:ext cx="15316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100" b="1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Admissão e contrato de trabalho.</a:t>
            </a:r>
          </a:p>
          <a:p>
            <a:endParaRPr lang="pt-BR" sz="31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endParaRPr lang="pt-BR" sz="31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endParaRPr lang="pt-BR" sz="31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9AB24E1B-6E3D-545A-DF6D-E84A72AA3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761277"/>
              </p:ext>
            </p:extLst>
          </p:nvPr>
        </p:nvGraphicFramePr>
        <p:xfrm>
          <a:off x="457200" y="2324101"/>
          <a:ext cx="17350441" cy="750175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379754">
                  <a:extLst>
                    <a:ext uri="{9D8B030D-6E8A-4147-A177-3AD203B41FA5}">
                      <a16:colId xmlns:a16="http://schemas.microsoft.com/office/drawing/2014/main" val="548727621"/>
                    </a:ext>
                  </a:extLst>
                </a:gridCol>
                <a:gridCol w="6021682">
                  <a:extLst>
                    <a:ext uri="{9D8B030D-6E8A-4147-A177-3AD203B41FA5}">
                      <a16:colId xmlns:a16="http://schemas.microsoft.com/office/drawing/2014/main" val="2649468213"/>
                    </a:ext>
                  </a:extLst>
                </a:gridCol>
                <a:gridCol w="6949005">
                  <a:extLst>
                    <a:ext uri="{9D8B030D-6E8A-4147-A177-3AD203B41FA5}">
                      <a16:colId xmlns:a16="http://schemas.microsoft.com/office/drawing/2014/main" val="3172638862"/>
                    </a:ext>
                  </a:extLst>
                </a:gridCol>
              </a:tblGrid>
              <a:tr h="4086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dirty="0">
                          <a:effectLst/>
                        </a:rPr>
                        <a:t>Aspecto</a:t>
                      </a:r>
                    </a:p>
                  </a:txBody>
                  <a:tcPr marL="23451" marR="23451" marT="11725" marB="11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>
                          <a:effectLst/>
                        </a:rPr>
                        <a:t>Antes (antes de 2017)</a:t>
                      </a:r>
                    </a:p>
                  </a:txBody>
                  <a:tcPr marL="23451" marR="23451" marT="11725" marB="117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dirty="0">
                          <a:effectLst/>
                        </a:rPr>
                        <a:t>Depois (após 2017)</a:t>
                      </a:r>
                    </a:p>
                  </a:txBody>
                  <a:tcPr marL="23451" marR="23451" marT="11725" marB="11725" anchor="b"/>
                </a:tc>
                <a:extLst>
                  <a:ext uri="{0D108BD9-81ED-4DB2-BD59-A6C34878D82A}">
                    <a16:rowId xmlns:a16="http://schemas.microsoft.com/office/drawing/2014/main" val="3089728082"/>
                  </a:ext>
                </a:extLst>
              </a:tr>
              <a:tr h="78812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 b="1">
                          <a:effectLst/>
                        </a:rPr>
                        <a:t>Terceirização</a:t>
                      </a:r>
                    </a:p>
                  </a:txBody>
                  <a:tcPr marL="23451" marR="23451" marT="11725" marB="117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>
                          <a:effectLst/>
                        </a:rPr>
                        <a:t>Restrições severas à terceirização.</a:t>
                      </a:r>
                    </a:p>
                  </a:txBody>
                  <a:tcPr marL="23451" marR="23451" marT="11725" marB="117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>
                          <a:effectLst/>
                        </a:rPr>
                        <a:t>Terceirização facilitada, permitindo a terceirização de atividades-fim.</a:t>
                      </a:r>
                    </a:p>
                  </a:txBody>
                  <a:tcPr marL="23451" marR="23451" marT="11725" marB="11725" anchor="ctr"/>
                </a:tc>
                <a:extLst>
                  <a:ext uri="{0D108BD9-81ED-4DB2-BD59-A6C34878D82A}">
                    <a16:rowId xmlns:a16="http://schemas.microsoft.com/office/drawing/2014/main" val="2518144682"/>
                  </a:ext>
                </a:extLst>
              </a:tr>
              <a:tr h="78812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 b="1">
                          <a:effectLst/>
                        </a:rPr>
                        <a:t>Jornada de Trabalho</a:t>
                      </a:r>
                    </a:p>
                  </a:txBody>
                  <a:tcPr marL="23451" marR="23451" marT="11725" marB="117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 dirty="0">
                          <a:effectLst/>
                        </a:rPr>
                        <a:t>Jornada de trabalho rígida, com pouca flexibilidade.</a:t>
                      </a:r>
                    </a:p>
                  </a:txBody>
                  <a:tcPr marL="23451" marR="23451" marT="11725" marB="117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>
                          <a:effectLst/>
                        </a:rPr>
                        <a:t>Flexibilização da jornada por meio de acordos coletivos e individuais, permitindo regimes de trabalho mais flexíveis.</a:t>
                      </a:r>
                    </a:p>
                  </a:txBody>
                  <a:tcPr marL="23451" marR="23451" marT="11725" marB="11725" anchor="ctr"/>
                </a:tc>
                <a:extLst>
                  <a:ext uri="{0D108BD9-81ED-4DB2-BD59-A6C34878D82A}">
                    <a16:rowId xmlns:a16="http://schemas.microsoft.com/office/drawing/2014/main" val="1592464673"/>
                  </a:ext>
                </a:extLst>
              </a:tr>
              <a:tr h="78812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 b="1">
                          <a:effectLst/>
                        </a:rPr>
                        <a:t>Trabalho Temporário</a:t>
                      </a:r>
                    </a:p>
                  </a:txBody>
                  <a:tcPr marL="23451" marR="23451" marT="11725" marB="117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 dirty="0">
                          <a:effectLst/>
                        </a:rPr>
                        <a:t>Regras complexas para a contratação de temporários.</a:t>
                      </a:r>
                    </a:p>
                  </a:txBody>
                  <a:tcPr marL="23451" marR="23451" marT="11725" marB="117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>
                          <a:effectLst/>
                        </a:rPr>
                        <a:t>Simplificação e flexibilização das regras para a contratação de trabalhadores temporários.</a:t>
                      </a:r>
                    </a:p>
                  </a:txBody>
                  <a:tcPr marL="23451" marR="23451" marT="11725" marB="11725" anchor="ctr"/>
                </a:tc>
                <a:extLst>
                  <a:ext uri="{0D108BD9-81ED-4DB2-BD59-A6C34878D82A}">
                    <a16:rowId xmlns:a16="http://schemas.microsoft.com/office/drawing/2014/main" val="4278269222"/>
                  </a:ext>
                </a:extLst>
              </a:tr>
              <a:tr h="78812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 b="1">
                          <a:effectLst/>
                        </a:rPr>
                        <a:t>Trabalho Home Office</a:t>
                      </a:r>
                    </a:p>
                  </a:txBody>
                  <a:tcPr marL="23451" marR="23451" marT="11725" marB="117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>
                          <a:effectLst/>
                        </a:rPr>
                        <a:t>Sem regulamentação específica.</a:t>
                      </a:r>
                    </a:p>
                  </a:txBody>
                  <a:tcPr marL="23451" marR="23451" marT="11725" marB="117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>
                          <a:effectLst/>
                        </a:rPr>
                        <a:t>Regulamentação do teletrabalho, estabelecendo diretrizes para o trabalho remoto.</a:t>
                      </a:r>
                    </a:p>
                  </a:txBody>
                  <a:tcPr marL="23451" marR="23451" marT="11725" marB="11725" anchor="ctr"/>
                </a:tc>
                <a:extLst>
                  <a:ext uri="{0D108BD9-81ED-4DB2-BD59-A6C34878D82A}">
                    <a16:rowId xmlns:a16="http://schemas.microsoft.com/office/drawing/2014/main" val="2186437696"/>
                  </a:ext>
                </a:extLst>
              </a:tr>
              <a:tr h="78812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 b="1">
                          <a:effectLst/>
                        </a:rPr>
                        <a:t>Contrato de Trabalho Intermitente</a:t>
                      </a:r>
                    </a:p>
                  </a:txBody>
                  <a:tcPr marL="23451" marR="23451" marT="11725" marB="117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 dirty="0">
                          <a:effectLst/>
                        </a:rPr>
                        <a:t>Não existia.</a:t>
                      </a:r>
                    </a:p>
                  </a:txBody>
                  <a:tcPr marL="23451" marR="23451" marT="11725" marB="117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 dirty="0">
                          <a:effectLst/>
                        </a:rPr>
                        <a:t>Criação do contrato de trabalho intermitente, permitindo que trabalhadores sejam chamados conforme a demanda.</a:t>
                      </a:r>
                    </a:p>
                  </a:txBody>
                  <a:tcPr marL="23451" marR="23451" marT="11725" marB="11725" anchor="ctr"/>
                </a:tc>
                <a:extLst>
                  <a:ext uri="{0D108BD9-81ED-4DB2-BD59-A6C34878D82A}">
                    <a16:rowId xmlns:a16="http://schemas.microsoft.com/office/drawing/2014/main" val="26597327"/>
                  </a:ext>
                </a:extLst>
              </a:tr>
              <a:tr h="78812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 b="1">
                          <a:effectLst/>
                        </a:rPr>
                        <a:t>Leis do Estágio</a:t>
                      </a:r>
                    </a:p>
                  </a:txBody>
                  <a:tcPr marL="23451" marR="23451" marT="11725" marB="117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 dirty="0">
                          <a:effectLst/>
                        </a:rPr>
                        <a:t>Regras específicas para estágios.</a:t>
                      </a:r>
                    </a:p>
                  </a:txBody>
                  <a:tcPr marL="23451" marR="23451" marT="11725" marB="117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>
                          <a:effectLst/>
                        </a:rPr>
                        <a:t>Atualização das regras para estágios, incluindo a possibilidade de estágio em home office e novas obrigações.</a:t>
                      </a:r>
                    </a:p>
                  </a:txBody>
                  <a:tcPr marL="23451" marR="23451" marT="11725" marB="11725" anchor="ctr"/>
                </a:tc>
                <a:extLst>
                  <a:ext uri="{0D108BD9-81ED-4DB2-BD59-A6C34878D82A}">
                    <a16:rowId xmlns:a16="http://schemas.microsoft.com/office/drawing/2014/main" val="1256731840"/>
                  </a:ext>
                </a:extLst>
              </a:tr>
              <a:tr h="78812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 b="1">
                          <a:effectLst/>
                        </a:rPr>
                        <a:t>Jovem Aprendiz</a:t>
                      </a:r>
                    </a:p>
                  </a:txBody>
                  <a:tcPr marL="23451" marR="23451" marT="11725" marB="117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>
                          <a:effectLst/>
                        </a:rPr>
                        <a:t>Regras estabelecidas para o programa Jovem Aprendiz.</a:t>
                      </a:r>
                    </a:p>
                  </a:txBody>
                  <a:tcPr marL="23451" marR="23451" marT="11725" marB="117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>
                          <a:effectLst/>
                        </a:rPr>
                        <a:t>Continuação do programa, com atualizações nas regras para adequar-se às novas leis trabalhistas.</a:t>
                      </a:r>
                    </a:p>
                  </a:txBody>
                  <a:tcPr marL="23451" marR="23451" marT="11725" marB="11725" anchor="ctr"/>
                </a:tc>
                <a:extLst>
                  <a:ext uri="{0D108BD9-81ED-4DB2-BD59-A6C34878D82A}">
                    <a16:rowId xmlns:a16="http://schemas.microsoft.com/office/drawing/2014/main" val="3738107353"/>
                  </a:ext>
                </a:extLst>
              </a:tr>
              <a:tr h="78812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 b="1">
                          <a:effectLst/>
                        </a:rPr>
                        <a:t>Lei da Empregada Doméstica</a:t>
                      </a:r>
                    </a:p>
                  </a:txBody>
                  <a:tcPr marL="23451" marR="23451" marT="11725" marB="117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>
                          <a:effectLst/>
                        </a:rPr>
                        <a:t>Regulamentação do trabalho doméstico, incluindo direitos trabalhistas.</a:t>
                      </a:r>
                    </a:p>
                  </a:txBody>
                  <a:tcPr marL="23451" marR="23451" marT="11725" marB="117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>
                          <a:effectLst/>
                        </a:rPr>
                        <a:t>Ampliação dos direitos e regulamentações, garantindo mais benefícios aos empregados domésticos.</a:t>
                      </a:r>
                    </a:p>
                  </a:txBody>
                  <a:tcPr marL="23451" marR="23451" marT="11725" marB="11725" anchor="ctr"/>
                </a:tc>
                <a:extLst>
                  <a:ext uri="{0D108BD9-81ED-4DB2-BD59-A6C34878D82A}">
                    <a16:rowId xmlns:a16="http://schemas.microsoft.com/office/drawing/2014/main" val="1021737071"/>
                  </a:ext>
                </a:extLst>
              </a:tr>
              <a:tr h="78812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 b="1" dirty="0">
                          <a:effectLst/>
                        </a:rPr>
                        <a:t>Contratação de Cooperativas</a:t>
                      </a:r>
                    </a:p>
                  </a:txBody>
                  <a:tcPr marL="23451" marR="23451" marT="11725" marB="117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 dirty="0">
                          <a:effectLst/>
                        </a:rPr>
                        <a:t>Utilização limitada de cooperativas para prestação de serviços.</a:t>
                      </a:r>
                    </a:p>
                  </a:txBody>
                  <a:tcPr marL="23451" marR="23451" marT="11725" marB="117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200" dirty="0">
                          <a:effectLst/>
                        </a:rPr>
                        <a:t>Ampliação das possibilidades de contratação de cooperativas, sujeita a regulamentações.</a:t>
                      </a:r>
                    </a:p>
                  </a:txBody>
                  <a:tcPr marL="23451" marR="23451" marT="11725" marB="11725" anchor="ctr"/>
                </a:tc>
                <a:extLst>
                  <a:ext uri="{0D108BD9-81ED-4DB2-BD59-A6C34878D82A}">
                    <a16:rowId xmlns:a16="http://schemas.microsoft.com/office/drawing/2014/main" val="4250307194"/>
                  </a:ext>
                </a:extLst>
              </a:tr>
            </a:tbl>
          </a:graphicData>
        </a:graphic>
      </p:graphicFrame>
      <p:pic>
        <p:nvPicPr>
          <p:cNvPr id="1026" name="Picture 2" descr="Download Guia do Peregrino | Cinper">
            <a:extLst>
              <a:ext uri="{FF2B5EF4-FFF2-40B4-BE49-F238E27FC236}">
                <a16:creationId xmlns:a16="http://schemas.microsoft.com/office/drawing/2014/main" id="{41279EAF-6669-AB87-464D-E3A799C5D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102919"/>
            <a:ext cx="823913" cy="4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ownload Guia do Peregrino | Cinper">
            <a:extLst>
              <a:ext uri="{FF2B5EF4-FFF2-40B4-BE49-F238E27FC236}">
                <a16:creationId xmlns:a16="http://schemas.microsoft.com/office/drawing/2014/main" id="{4C271EEE-EF4D-04CB-65C5-4C9FEF09B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5225465"/>
            <a:ext cx="823913" cy="4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ownload Guia do Peregrino | Cinper">
            <a:extLst>
              <a:ext uri="{FF2B5EF4-FFF2-40B4-BE49-F238E27FC236}">
                <a16:creationId xmlns:a16="http://schemas.microsoft.com/office/drawing/2014/main" id="{25EF256A-5DF1-20E3-3F23-8E1A8201C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8" y="2857500"/>
            <a:ext cx="823913" cy="4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96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58FDE9D-FF0C-7C24-4314-3C8F61C4A167}"/>
              </a:ext>
            </a:extLst>
          </p:cNvPr>
          <p:cNvSpPr txBox="1"/>
          <p:nvPr/>
        </p:nvSpPr>
        <p:spPr>
          <a:xfrm>
            <a:off x="1485900" y="2440920"/>
            <a:ext cx="153162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100" b="1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Setor de Desligamento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3100" b="1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Diferentes tipos de rescisão: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Pedido de Dispensa: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Dispensa sem justa Causa;</a:t>
            </a:r>
          </a:p>
          <a:p>
            <a:pPr lvl="2" indent="-457200">
              <a:buFont typeface="Courier New" panose="02070309020205020404" pitchFamily="49" charset="0"/>
              <a:buChar char="o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Dispensa com justa Causa.</a:t>
            </a:r>
          </a:p>
          <a:p>
            <a:pPr indent="-457200">
              <a:buFont typeface="Arial" panose="020B0604020202020204" pitchFamily="34" charset="0"/>
              <a:buChar char="•"/>
            </a:pPr>
            <a:endParaRPr lang="pt-BR" sz="31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Aviso prévio;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Termo de rescisão do contrato de trabalho (TRCT);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Homologação;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Seguro-desemprego.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42C593EA-A971-BE1C-F236-17F6BEDFE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186" y="1476778"/>
            <a:ext cx="8193195" cy="46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89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4946988" y="1735248"/>
            <a:ext cx="8394025" cy="2135207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157020" y="4953000"/>
            <a:ext cx="5973961" cy="3654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9"/>
              </a:lnSpc>
            </a:pPr>
            <a:r>
              <a:rPr lang="en-US" sz="8299">
                <a:solidFill>
                  <a:srgbClr val="1E5F88"/>
                </a:solidFill>
                <a:latin typeface="Arimo"/>
              </a:rPr>
              <a:t>Obrigado</a:t>
            </a:r>
          </a:p>
          <a:p>
            <a:pPr algn="ctr">
              <a:lnSpc>
                <a:spcPts val="11619"/>
              </a:lnSpc>
            </a:pPr>
            <a:endParaRPr lang="en-US" sz="8299">
              <a:solidFill>
                <a:srgbClr val="1E5F88"/>
              </a:solidFill>
              <a:latin typeface="Arimo"/>
            </a:endParaRP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5F88"/>
                </a:solidFill>
                <a:latin typeface="Arimo"/>
              </a:rPr>
              <a:t>Prof. Dennys Salomão Hid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25847" y="2433656"/>
            <a:ext cx="5386182" cy="5419689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31726" y="2697741"/>
            <a:ext cx="9482535" cy="4796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60"/>
              </a:lnSpc>
            </a:pPr>
            <a:r>
              <a:rPr lang="en-US" sz="3900">
                <a:solidFill>
                  <a:srgbClr val="1E5F88"/>
                </a:solidFill>
                <a:latin typeface="Arimo Bold"/>
              </a:rPr>
              <a:t>Professor Dennys Salomão Hid</a:t>
            </a:r>
          </a:p>
          <a:p>
            <a:pPr algn="just">
              <a:lnSpc>
                <a:spcPts val="5460"/>
              </a:lnSpc>
            </a:pPr>
            <a:endParaRPr lang="en-US" sz="3900">
              <a:solidFill>
                <a:srgbClr val="1E5F88"/>
              </a:solidFill>
              <a:latin typeface="Arimo Bold"/>
            </a:endParaRPr>
          </a:p>
          <a:p>
            <a:pPr algn="just">
              <a:lnSpc>
                <a:spcPts val="5460"/>
              </a:lnSpc>
            </a:pPr>
            <a:r>
              <a:rPr lang="en-US" sz="3900">
                <a:solidFill>
                  <a:srgbClr val="1E5F88"/>
                </a:solidFill>
                <a:latin typeface="Arimo"/>
              </a:rPr>
              <a:t>Mestre em Administração PUC-SP</a:t>
            </a:r>
          </a:p>
          <a:p>
            <a:pPr algn="just">
              <a:lnSpc>
                <a:spcPts val="5460"/>
              </a:lnSpc>
            </a:pPr>
            <a:endParaRPr lang="en-US" sz="3900">
              <a:solidFill>
                <a:srgbClr val="1E5F88"/>
              </a:solidFill>
              <a:latin typeface="Arimo"/>
            </a:endParaRPr>
          </a:p>
          <a:p>
            <a:pPr algn="just">
              <a:lnSpc>
                <a:spcPts val="5460"/>
              </a:lnSpc>
            </a:pPr>
            <a:r>
              <a:rPr lang="en-US" sz="3900">
                <a:solidFill>
                  <a:srgbClr val="1E5F88"/>
                </a:solidFill>
                <a:latin typeface="Arimo"/>
              </a:rPr>
              <a:t>Ex-sócio de uma empresa de Treinamento &amp; Desenvolvimento na área de varejo por 9 anos.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rodução à teoria de Max Weber - Brasil Escola">
            <a:extLst>
              <a:ext uri="{FF2B5EF4-FFF2-40B4-BE49-F238E27FC236}">
                <a16:creationId xmlns:a16="http://schemas.microsoft.com/office/drawing/2014/main" id="{32A5D461-5914-8669-B0A2-49201AD0F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926" y="1589786"/>
            <a:ext cx="3771053" cy="54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1839366" y="6906628"/>
            <a:ext cx="4482515" cy="979905"/>
            <a:chOff x="0" y="0"/>
            <a:chExt cx="1180580" cy="66516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80580" cy="665160"/>
            </a:xfrm>
            <a:custGeom>
              <a:avLst/>
              <a:gdLst/>
              <a:ahLst/>
              <a:cxnLst/>
              <a:rect l="l" t="t" r="r" b="b"/>
              <a:pathLst>
                <a:path w="1180580" h="665160">
                  <a:moveTo>
                    <a:pt x="0" y="0"/>
                  </a:moveTo>
                  <a:lnTo>
                    <a:pt x="1180580" y="0"/>
                  </a:lnTo>
                  <a:lnTo>
                    <a:pt x="1180580" y="665160"/>
                  </a:lnTo>
                  <a:lnTo>
                    <a:pt x="0" y="665160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1839366" y="7124700"/>
            <a:ext cx="4570175" cy="586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61"/>
              </a:lnSpc>
              <a:spcBef>
                <a:spcPct val="0"/>
              </a:spcBef>
            </a:pPr>
            <a:r>
              <a:rPr lang="pt-BR" sz="3472" dirty="0">
                <a:solidFill>
                  <a:srgbClr val="FFFFFF"/>
                </a:solidFill>
                <a:latin typeface="Open Sans Extra Bold"/>
              </a:rPr>
              <a:t>Max Weber</a:t>
            </a:r>
            <a:endParaRPr lang="en-US" sz="3472" dirty="0">
              <a:solidFill>
                <a:srgbClr val="FFFFFF"/>
              </a:solidFill>
              <a:latin typeface="Open Sans Extra Bold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11839366" y="7886534"/>
            <a:ext cx="4482515" cy="211556"/>
            <a:chOff x="0" y="0"/>
            <a:chExt cx="1180580" cy="5571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80580" cy="55719"/>
            </a:xfrm>
            <a:custGeom>
              <a:avLst/>
              <a:gdLst/>
              <a:ahLst/>
              <a:cxnLst/>
              <a:rect l="l" t="t" r="r" b="b"/>
              <a:pathLst>
                <a:path w="1180580" h="55719">
                  <a:moveTo>
                    <a:pt x="0" y="0"/>
                  </a:moveTo>
                  <a:lnTo>
                    <a:pt x="1180580" y="0"/>
                  </a:lnTo>
                  <a:lnTo>
                    <a:pt x="1180580" y="55719"/>
                  </a:lnTo>
                  <a:lnTo>
                    <a:pt x="0" y="55719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C12465A-9C8C-D8EB-525F-93E24483109E}"/>
              </a:ext>
            </a:extLst>
          </p:cNvPr>
          <p:cNvSpPr txBox="1"/>
          <p:nvPr/>
        </p:nvSpPr>
        <p:spPr>
          <a:xfrm>
            <a:off x="1366725" y="6906157"/>
            <a:ext cx="8472802" cy="107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199" dirty="0">
                <a:solidFill>
                  <a:srgbClr val="1E5F88"/>
                </a:solidFill>
                <a:latin typeface="Arimo"/>
              </a:rPr>
              <a:t>Para manter a ordem, maximizar a eficiência e eliminar o favoritismo.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7BB7104-DC5A-4481-A117-A7BF849FA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568" y="2009921"/>
            <a:ext cx="7553116" cy="45318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E41EA286-03F8-D006-4324-046BF04CE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25" y="1567239"/>
            <a:ext cx="10154924" cy="7363522"/>
          </a:xfrm>
          <a:prstGeom prst="rect">
            <a:avLst/>
          </a:prstGeom>
        </p:spPr>
      </p:pic>
      <p:sp>
        <p:nvSpPr>
          <p:cNvPr id="42" name="AutoShape 10" descr="Para Empresas | Rede Psicoterapia">
            <a:extLst>
              <a:ext uri="{FF2B5EF4-FFF2-40B4-BE49-F238E27FC236}">
                <a16:creationId xmlns:a16="http://schemas.microsoft.com/office/drawing/2014/main" id="{7186E1BA-F130-DC83-4D0B-87F5FE314C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0DD68525-F7D1-27A3-C55F-91831F432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712" y="1445711"/>
            <a:ext cx="8983888" cy="75906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58FDE9D-FF0C-7C24-4314-3C8F61C4A167}"/>
              </a:ext>
            </a:extLst>
          </p:cNvPr>
          <p:cNvSpPr txBox="1"/>
          <p:nvPr/>
        </p:nvSpPr>
        <p:spPr>
          <a:xfrm>
            <a:off x="1524000" y="2049869"/>
            <a:ext cx="15316200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100" b="1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Recrutamento</a:t>
            </a:r>
          </a:p>
          <a:p>
            <a:endParaRPr lang="pt-BR" sz="31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Análise das requisições de emprego;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Análise das fontes de recrutamento;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1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Escolha das técnicas de recrutamento;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Recrutamento Interno: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Recrutamento Externo: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Recrutamento Misto: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1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Escolha do conteúdo do recrutamento;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Recepção dos candidatos;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Triagem inicial e encaminhamento à seleção.</a:t>
            </a:r>
          </a:p>
        </p:txBody>
      </p:sp>
      <p:pic>
        <p:nvPicPr>
          <p:cNvPr id="2052" name="Picture 4" descr="Como ter um Recrutamento e Seleção de Sucesso! -">
            <a:extLst>
              <a:ext uri="{FF2B5EF4-FFF2-40B4-BE49-F238E27FC236}">
                <a16:creationId xmlns:a16="http://schemas.microsoft.com/office/drawing/2014/main" id="{D95ED5B8-8A4B-A445-1D3A-4B9B6EA1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31" y="1786934"/>
            <a:ext cx="68199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58FDE9D-FF0C-7C24-4314-3C8F61C4A167}"/>
              </a:ext>
            </a:extLst>
          </p:cNvPr>
          <p:cNvSpPr txBox="1"/>
          <p:nvPr/>
        </p:nvSpPr>
        <p:spPr>
          <a:xfrm>
            <a:off x="1524000" y="2049869"/>
            <a:ext cx="153162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100" b="1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Seleção</a:t>
            </a:r>
          </a:p>
          <a:p>
            <a:endParaRPr lang="pt-BR" sz="31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As técnicas de seleção são divididas em cinco categorias:</a:t>
            </a:r>
          </a:p>
          <a:p>
            <a:endParaRPr lang="pt-BR" sz="31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Provas de conhecimentos ou de capacidades: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Dissertativas ou objetivas.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31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Testes psicológicos: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Testes de personalidade: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Técnicas de simulação: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1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Entrevistas de seleção: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Entrevista padronizada e não padronizada.</a:t>
            </a:r>
          </a:p>
          <a:p>
            <a:endParaRPr lang="pt-BR" sz="31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pic>
        <p:nvPicPr>
          <p:cNvPr id="21" name="Picture 2" descr="Recrutamento e seleção online, saiba mais sobre essa tendência">
            <a:extLst>
              <a:ext uri="{FF2B5EF4-FFF2-40B4-BE49-F238E27FC236}">
                <a16:creationId xmlns:a16="http://schemas.microsoft.com/office/drawing/2014/main" id="{56403227-DC2D-68E5-7C76-98B804106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268" y="3692197"/>
            <a:ext cx="6236553" cy="415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10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58FDE9D-FF0C-7C24-4314-3C8F61C4A167}"/>
              </a:ext>
            </a:extLst>
          </p:cNvPr>
          <p:cNvSpPr txBox="1"/>
          <p:nvPr/>
        </p:nvSpPr>
        <p:spPr>
          <a:xfrm>
            <a:off x="1524000" y="2049869"/>
            <a:ext cx="153162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100" b="1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Treinamento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3100" b="1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Transmissão de informação e de conhecimento;</a:t>
            </a:r>
          </a:p>
          <a:p>
            <a:pPr indent="-457200">
              <a:buFont typeface="Arial" panose="020B0604020202020204" pitchFamily="34" charset="0"/>
              <a:buChar char="•"/>
            </a:pPr>
            <a:endParaRPr lang="pt-BR" sz="31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Desenvolvimento e habilidades;</a:t>
            </a:r>
          </a:p>
          <a:p>
            <a:pPr indent="-457200">
              <a:buFont typeface="Arial" panose="020B0604020202020204" pitchFamily="34" charset="0"/>
              <a:buChar char="•"/>
            </a:pPr>
            <a:endParaRPr lang="pt-BR" sz="31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Desenvolvimento de atitudes;</a:t>
            </a:r>
          </a:p>
          <a:p>
            <a:pPr indent="-457200">
              <a:buFont typeface="Arial" panose="020B0604020202020204" pitchFamily="34" charset="0"/>
              <a:buChar char="•"/>
            </a:pPr>
            <a:endParaRPr lang="pt-BR" sz="31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Desenvolvimento de conceitos.</a:t>
            </a:r>
          </a:p>
          <a:p>
            <a:endParaRPr lang="pt-BR" sz="31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endParaRPr lang="pt-BR" sz="31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pic>
        <p:nvPicPr>
          <p:cNvPr id="4098" name="Picture 2" descr="5 Tipos De Treinamento Nas Empresas Para Colaboradores">
            <a:extLst>
              <a:ext uri="{FF2B5EF4-FFF2-40B4-BE49-F238E27FC236}">
                <a16:creationId xmlns:a16="http://schemas.microsoft.com/office/drawing/2014/main" id="{D3590757-3B47-1710-7006-E6896CAE6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286" y="3901800"/>
            <a:ext cx="712044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07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98311" y="4307970"/>
            <a:ext cx="255872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Open Sans Extra Bold"/>
              </a:rPr>
              <a:t>http://interface.com</a:t>
            </a:r>
          </a:p>
        </p:txBody>
      </p:sp>
      <p:pic>
        <p:nvPicPr>
          <p:cNvPr id="3074" name="Picture 2" descr="Funções do Departamento Pessoal: já conhece as principais?">
            <a:extLst>
              <a:ext uri="{FF2B5EF4-FFF2-40B4-BE49-F238E27FC236}">
                <a16:creationId xmlns:a16="http://schemas.microsoft.com/office/drawing/2014/main" id="{68276EF1-AC8E-A1BE-2159-F5412BC77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97" y="1651138"/>
            <a:ext cx="14127778" cy="724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58FDE9D-FF0C-7C24-4314-3C8F61C4A167}"/>
              </a:ext>
            </a:extLst>
          </p:cNvPr>
          <p:cNvSpPr txBox="1"/>
          <p:nvPr/>
        </p:nvSpPr>
        <p:spPr>
          <a:xfrm>
            <a:off x="1524000" y="2049869"/>
            <a:ext cx="15316200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100" b="1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Setor de Admissão.</a:t>
            </a:r>
          </a:p>
          <a:p>
            <a:endParaRPr lang="pt-BR" sz="31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Responsabilidade do setor é de:</a:t>
            </a:r>
          </a:p>
          <a:p>
            <a:endParaRPr lang="pt-BR" sz="31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Elaborar o contrato de trabalho: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Por tempo determinado.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Por tempo indeterminado.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Estágio ou de experiência.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100" dirty="0">
              <a:solidFill>
                <a:schemeClr val="accent1">
                  <a:lumMod val="50000"/>
                </a:schemeClr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Preencher o livro ou ficho de registro de empregados (E-social);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Verificar se o candidato está devidamente cadastrado no PIS/PASEP;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Adicioná-lo no programa de ponto;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accent1">
                    <a:lumMod val="50000"/>
                  </a:scheme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Opção de vale-transporte.</a:t>
            </a:r>
          </a:p>
        </p:txBody>
      </p:sp>
      <p:pic>
        <p:nvPicPr>
          <p:cNvPr id="5122" name="Picture 2" descr="Kit admissão de empregados domésticos | Doméstica Legal">
            <a:extLst>
              <a:ext uri="{FF2B5EF4-FFF2-40B4-BE49-F238E27FC236}">
                <a16:creationId xmlns:a16="http://schemas.microsoft.com/office/drawing/2014/main" id="{3BAA31C2-F638-8FFA-7E04-D7A5CE0C5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197" y="663864"/>
            <a:ext cx="5364597" cy="536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82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614</Words>
  <Application>Microsoft Office PowerPoint</Application>
  <PresentationFormat>Personalizar</PresentationFormat>
  <Paragraphs>143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Open Sans Extra Bold</vt:lpstr>
      <vt:lpstr>Calibri</vt:lpstr>
      <vt:lpstr>Arial</vt:lpstr>
      <vt:lpstr>Wingdings</vt:lpstr>
      <vt:lpstr>Arimo Bold</vt:lpstr>
      <vt:lpstr>Arimo</vt:lpstr>
      <vt:lpstr>Arial</vt:lpstr>
      <vt:lpstr>Courier New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#vempraFaSouza</dc:title>
  <dc:creator>Dennys Salomao</dc:creator>
  <cp:lastModifiedBy>Dennys Salomao Hid</cp:lastModifiedBy>
  <cp:revision>9</cp:revision>
  <dcterms:created xsi:type="dcterms:W3CDTF">2006-08-16T00:00:00Z</dcterms:created>
  <dcterms:modified xsi:type="dcterms:W3CDTF">2023-10-19T22:54:18Z</dcterms:modified>
  <dc:identifier>DAFf14T6Q-I</dc:identifier>
</cp:coreProperties>
</file>