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Abril Fatface" panose="02000503000000020003" pitchFamily="2" charset="0"/>
      <p:regular r:id="rId24"/>
    </p:embeddedFont>
    <p:embeddedFont>
      <p:font typeface="Aleo" panose="00000500000000000000" pitchFamily="2" charset="0"/>
      <p:regular r:id="rId25"/>
    </p:embeddedFont>
    <p:embeddedFont>
      <p:font typeface="Arimo" panose="020B0604020202020204" charset="0"/>
      <p:regular r:id="rId26"/>
    </p:embeddedFont>
    <p:embeddedFont>
      <p:font typeface="Cooper Hewitt Bold" panose="020B0604020202020204" charset="0"/>
      <p:regular r:id="rId27"/>
    </p:embeddedFont>
    <p:embeddedFont>
      <p:font typeface="Knewave" panose="020B0604020202020204" charset="0"/>
      <p:regular r:id="rId28"/>
    </p:embeddedFont>
    <p:embeddedFont>
      <p:font typeface="League Spartan" panose="020B0604020202020204" charset="0"/>
      <p:regular r:id="rId29"/>
    </p:embeddedFont>
    <p:embeddedFont>
      <p:font typeface="Lobster Two" panose="02000506000000020003" pitchFamily="2" charset="0"/>
      <p:regular r:id="rId30"/>
    </p:embeddedFont>
    <p:embeddedFont>
      <p:font typeface="Montserrat Classic Bold" panose="020B0604020202020204" charset="0"/>
      <p:regular r:id="rId31"/>
    </p:embeddedFont>
    <p:embeddedFont>
      <p:font typeface="Selima" panose="02000000000000000000" charset="0"/>
      <p:regular r:id="rId32"/>
    </p:embeddedFont>
    <p:embeddedFont>
      <p:font typeface="Trocchi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11.svg"/><Relationship Id="rId4" Type="http://schemas.openxmlformats.org/officeDocument/2006/relationships/image" Target="../media/image25.sv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.svg"/><Relationship Id="rId4" Type="http://schemas.openxmlformats.org/officeDocument/2006/relationships/image" Target="../media/image31.sv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43352" cy="10287000"/>
          </a:xfrm>
          <a:custGeom>
            <a:avLst/>
            <a:gdLst/>
            <a:ahLst/>
            <a:cxnLst/>
            <a:rect l="l" t="t" r="r" b="b"/>
            <a:pathLst>
              <a:path w="18243352" h="10287000">
                <a:moveTo>
                  <a:pt x="0" y="0"/>
                </a:moveTo>
                <a:lnTo>
                  <a:pt x="18243352" y="0"/>
                </a:lnTo>
                <a:lnTo>
                  <a:pt x="182433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4498088" y="7639304"/>
            <a:ext cx="9227794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49">
                <a:solidFill>
                  <a:srgbClr val="0D5388"/>
                </a:solidFill>
                <a:latin typeface="Cooper Hewitt Bold"/>
              </a:rPr>
              <a:t>Prof. Dennys Salomão Hid</a:t>
            </a:r>
          </a:p>
        </p:txBody>
      </p:sp>
      <p:sp>
        <p:nvSpPr>
          <p:cNvPr id="4" name="TextBox 4"/>
          <p:cNvSpPr txBox="1"/>
          <p:nvPr/>
        </p:nvSpPr>
        <p:spPr>
          <a:xfrm rot="-500463">
            <a:off x="2287724" y="2378847"/>
            <a:ext cx="13700223" cy="213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0"/>
              </a:lnSpc>
            </a:pPr>
            <a:r>
              <a:rPr lang="en-US" sz="16484">
                <a:solidFill>
                  <a:srgbClr val="0D5388"/>
                </a:solidFill>
                <a:latin typeface="Selima"/>
              </a:rPr>
              <a:t>Processo Seletivo</a:t>
            </a:r>
          </a:p>
        </p:txBody>
      </p:sp>
      <p:sp>
        <p:nvSpPr>
          <p:cNvPr id="5" name="TextBox 5"/>
          <p:cNvSpPr txBox="1"/>
          <p:nvPr/>
        </p:nvSpPr>
        <p:spPr>
          <a:xfrm rot="-482480">
            <a:off x="2283084" y="4763030"/>
            <a:ext cx="13700223" cy="1759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3"/>
              </a:lnSpc>
            </a:pPr>
            <a:r>
              <a:rPr lang="en-US" sz="13584">
                <a:solidFill>
                  <a:srgbClr val="0D5388"/>
                </a:solidFill>
                <a:latin typeface="Selima"/>
              </a:rPr>
              <a:t>Perguntas &amp; Respostas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75765" y="1250789"/>
            <a:ext cx="5753100" cy="44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3320" spc="365">
                <a:solidFill>
                  <a:srgbClr val="025889"/>
                </a:solidFill>
                <a:latin typeface="League Spartan Bold"/>
              </a:rPr>
              <a:t>QUESTÃO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14679" y="4431217"/>
            <a:ext cx="11488864" cy="225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</a:pPr>
            <a:r>
              <a:rPr lang="en-US" sz="5282" spc="633">
                <a:solidFill>
                  <a:srgbClr val="025889"/>
                </a:solidFill>
                <a:latin typeface="Aleo"/>
              </a:rPr>
              <a:t>De qual conquista pessoal você tem mais orgulho?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00" y="804108"/>
            <a:ext cx="2095500" cy="144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8"/>
              </a:lnSpc>
            </a:pPr>
            <a:r>
              <a:rPr lang="en-US" sz="10565">
                <a:solidFill>
                  <a:srgbClr val="FDB213"/>
                </a:solidFill>
                <a:latin typeface="League Spartan"/>
              </a:rPr>
              <a:t>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7406434" y="1028700"/>
            <a:ext cx="3277735" cy="2648237"/>
          </a:xfrm>
          <a:custGeom>
            <a:avLst/>
            <a:gdLst/>
            <a:ahLst/>
            <a:cxnLst/>
            <a:rect l="l" t="t" r="r" b="b"/>
            <a:pathLst>
              <a:path w="3277735" h="2648237">
                <a:moveTo>
                  <a:pt x="0" y="0"/>
                </a:moveTo>
                <a:lnTo>
                  <a:pt x="3277736" y="0"/>
                </a:lnTo>
                <a:lnTo>
                  <a:pt x="3277736" y="2648237"/>
                </a:lnTo>
                <a:lnTo>
                  <a:pt x="0" y="2648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48" r="-1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3243609" y="3004098"/>
            <a:ext cx="2464570" cy="1974920"/>
          </a:xfrm>
          <a:custGeom>
            <a:avLst/>
            <a:gdLst/>
            <a:ahLst/>
            <a:cxnLst/>
            <a:rect l="l" t="t" r="r" b="b"/>
            <a:pathLst>
              <a:path w="2464570" h="1974920">
                <a:moveTo>
                  <a:pt x="0" y="0"/>
                </a:moveTo>
                <a:lnTo>
                  <a:pt x="2464570" y="0"/>
                </a:lnTo>
                <a:lnTo>
                  <a:pt x="2464570" y="1974920"/>
                </a:lnTo>
                <a:lnTo>
                  <a:pt x="0" y="1974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64" b="-26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2747680" y="3300723"/>
            <a:ext cx="2086327" cy="1665697"/>
          </a:xfrm>
          <a:custGeom>
            <a:avLst/>
            <a:gdLst/>
            <a:ahLst/>
            <a:cxnLst/>
            <a:rect l="l" t="t" r="r" b="b"/>
            <a:pathLst>
              <a:path w="2086327" h="1665697">
                <a:moveTo>
                  <a:pt x="0" y="0"/>
                </a:moveTo>
                <a:lnTo>
                  <a:pt x="2086328" y="0"/>
                </a:lnTo>
                <a:lnTo>
                  <a:pt x="2086328" y="1665696"/>
                </a:lnTo>
                <a:lnTo>
                  <a:pt x="0" y="16656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48" b="-4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7521558" y="4634741"/>
            <a:ext cx="3018292" cy="153658"/>
          </a:xfrm>
          <a:custGeom>
            <a:avLst/>
            <a:gdLst/>
            <a:ahLst/>
            <a:cxnLst/>
            <a:rect l="l" t="t" r="r" b="b"/>
            <a:pathLst>
              <a:path w="3018292" h="153658">
                <a:moveTo>
                  <a:pt x="0" y="0"/>
                </a:moveTo>
                <a:lnTo>
                  <a:pt x="3018291" y="0"/>
                </a:lnTo>
                <a:lnTo>
                  <a:pt x="3018291" y="153658"/>
                </a:lnTo>
                <a:lnTo>
                  <a:pt x="0" y="1536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8363075" y="1185899"/>
            <a:ext cx="1364542" cy="122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8"/>
              </a:lnSpc>
            </a:pPr>
            <a:r>
              <a:rPr lang="en-US" sz="7184">
                <a:solidFill>
                  <a:srgbClr val="FDB213"/>
                </a:solidFill>
                <a:latin typeface="Abril Fatface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99100" y="2959671"/>
            <a:ext cx="1364542" cy="122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8"/>
              </a:lnSpc>
            </a:pPr>
            <a:r>
              <a:rPr lang="en-US" sz="7184">
                <a:solidFill>
                  <a:srgbClr val="FDB213"/>
                </a:solidFill>
                <a:latin typeface="Abril Fatface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16386" y="3139041"/>
            <a:ext cx="1364542" cy="122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8"/>
              </a:lnSpc>
            </a:pPr>
            <a:r>
              <a:rPr lang="en-US" sz="7184">
                <a:solidFill>
                  <a:srgbClr val="FDB213"/>
                </a:solidFill>
                <a:latin typeface="Abril Fatface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70073" y="3924830"/>
            <a:ext cx="5321261" cy="433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</a:pPr>
            <a:r>
              <a:rPr lang="en-US" sz="4105">
                <a:solidFill>
                  <a:srgbClr val="025889"/>
                </a:solidFill>
                <a:latin typeface="Trocchi"/>
              </a:rPr>
              <a:t>Profissional</a:t>
            </a:r>
          </a:p>
          <a:p>
            <a:pPr algn="ctr">
              <a:lnSpc>
                <a:spcPts val="5747"/>
              </a:lnSpc>
            </a:pPr>
            <a:endParaRPr lang="en-US" sz="4105">
              <a:solidFill>
                <a:srgbClr val="025889"/>
              </a:solidFill>
              <a:latin typeface="Trocchi"/>
            </a:endParaRPr>
          </a:p>
          <a:p>
            <a:pPr algn="ctr">
              <a:lnSpc>
                <a:spcPts val="5747"/>
              </a:lnSpc>
            </a:pPr>
            <a:r>
              <a:rPr lang="en-US" sz="4105">
                <a:solidFill>
                  <a:srgbClr val="025889"/>
                </a:solidFill>
                <a:latin typeface="Trocchi"/>
              </a:rPr>
              <a:t>Implementação de projetos, resultados, promoções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16063" y="4941261"/>
            <a:ext cx="5328624" cy="2883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</a:pPr>
            <a:r>
              <a:rPr lang="en-US" sz="4105">
                <a:solidFill>
                  <a:srgbClr val="025889"/>
                </a:solidFill>
                <a:latin typeface="Trocchi"/>
              </a:rPr>
              <a:t>Acadêmico</a:t>
            </a:r>
          </a:p>
          <a:p>
            <a:pPr algn="ctr">
              <a:lnSpc>
                <a:spcPts val="5747"/>
              </a:lnSpc>
            </a:pPr>
            <a:endParaRPr lang="en-US" sz="4105">
              <a:solidFill>
                <a:srgbClr val="025889"/>
              </a:solidFill>
              <a:latin typeface="Trocchi"/>
            </a:endParaRPr>
          </a:p>
          <a:p>
            <a:pPr algn="ctr">
              <a:lnSpc>
                <a:spcPts val="5747"/>
              </a:lnSpc>
            </a:pPr>
            <a:r>
              <a:rPr lang="en-US" sz="4105">
                <a:solidFill>
                  <a:srgbClr val="025889"/>
                </a:solidFill>
                <a:latin typeface="Trocchi"/>
              </a:rPr>
              <a:t>Trabalhos, palestras, premios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43313" y="4941261"/>
            <a:ext cx="5328624" cy="360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</a:pPr>
            <a:r>
              <a:rPr lang="en-US" sz="4105">
                <a:solidFill>
                  <a:srgbClr val="025889"/>
                </a:solidFill>
                <a:latin typeface="Trocchi"/>
              </a:rPr>
              <a:t>Social</a:t>
            </a:r>
          </a:p>
          <a:p>
            <a:pPr algn="ctr">
              <a:lnSpc>
                <a:spcPts val="5747"/>
              </a:lnSpc>
            </a:pPr>
            <a:endParaRPr lang="en-US" sz="4105">
              <a:solidFill>
                <a:srgbClr val="025889"/>
              </a:solidFill>
              <a:latin typeface="Trocchi"/>
            </a:endParaRPr>
          </a:p>
          <a:p>
            <a:pPr algn="ctr">
              <a:lnSpc>
                <a:spcPts val="5747"/>
              </a:lnSpc>
            </a:pPr>
            <a:r>
              <a:rPr lang="en-US" sz="4105">
                <a:solidFill>
                  <a:srgbClr val="025889"/>
                </a:solidFill>
                <a:latin typeface="Trocchi"/>
              </a:rPr>
              <a:t>Viagens,</a:t>
            </a:r>
          </a:p>
          <a:p>
            <a:pPr algn="ctr">
              <a:lnSpc>
                <a:spcPts val="5747"/>
              </a:lnSpc>
            </a:pPr>
            <a:r>
              <a:rPr lang="en-US" sz="4105">
                <a:solidFill>
                  <a:srgbClr val="025889"/>
                </a:solidFill>
                <a:latin typeface="Trocchi"/>
              </a:rPr>
              <a:t>bens materiais</a:t>
            </a:r>
          </a:p>
          <a:p>
            <a:pPr algn="ctr">
              <a:lnSpc>
                <a:spcPts val="5747"/>
              </a:lnSpc>
            </a:pPr>
            <a:endParaRPr lang="en-US" sz="4105">
              <a:solidFill>
                <a:srgbClr val="025889"/>
              </a:solidFill>
              <a:latin typeface="Trocch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2281698" y="5637511"/>
            <a:ext cx="3018292" cy="153658"/>
          </a:xfrm>
          <a:custGeom>
            <a:avLst/>
            <a:gdLst/>
            <a:ahLst/>
            <a:cxnLst/>
            <a:rect l="l" t="t" r="r" b="b"/>
            <a:pathLst>
              <a:path w="3018292" h="153658">
                <a:moveTo>
                  <a:pt x="0" y="0"/>
                </a:moveTo>
                <a:lnTo>
                  <a:pt x="3018292" y="0"/>
                </a:lnTo>
                <a:lnTo>
                  <a:pt x="3018292" y="153658"/>
                </a:lnTo>
                <a:lnTo>
                  <a:pt x="0" y="1536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2966748" y="5637511"/>
            <a:ext cx="3018292" cy="153658"/>
          </a:xfrm>
          <a:custGeom>
            <a:avLst/>
            <a:gdLst/>
            <a:ahLst/>
            <a:cxnLst/>
            <a:rect l="l" t="t" r="r" b="b"/>
            <a:pathLst>
              <a:path w="3018292" h="153658">
                <a:moveTo>
                  <a:pt x="0" y="0"/>
                </a:moveTo>
                <a:lnTo>
                  <a:pt x="3018291" y="0"/>
                </a:lnTo>
                <a:lnTo>
                  <a:pt x="3018291" y="153658"/>
                </a:lnTo>
                <a:lnTo>
                  <a:pt x="0" y="1536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75765" y="1250789"/>
            <a:ext cx="5753100" cy="44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3320" spc="365">
                <a:solidFill>
                  <a:srgbClr val="025889"/>
                </a:solidFill>
                <a:latin typeface="League Spartan Bold"/>
              </a:rPr>
              <a:t>QUESTÃO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14679" y="4431217"/>
            <a:ext cx="11488864" cy="225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</a:pPr>
            <a:r>
              <a:rPr lang="en-US" sz="5282" spc="633">
                <a:solidFill>
                  <a:srgbClr val="025889"/>
                </a:solidFill>
                <a:latin typeface="Aleo"/>
              </a:rPr>
              <a:t>Por que você saiu do seu ultimo emprego?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00" y="804108"/>
            <a:ext cx="2095500" cy="144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8"/>
              </a:lnSpc>
            </a:pPr>
            <a:r>
              <a:rPr lang="en-US" sz="10565">
                <a:solidFill>
                  <a:srgbClr val="FDB213"/>
                </a:solidFill>
                <a:latin typeface="League Spartan"/>
              </a:rPr>
              <a:t>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617090" y="2286231"/>
            <a:ext cx="2702766" cy="2702766"/>
          </a:xfrm>
          <a:custGeom>
            <a:avLst/>
            <a:gdLst/>
            <a:ahLst/>
            <a:cxnLst/>
            <a:rect l="l" t="t" r="r" b="b"/>
            <a:pathLst>
              <a:path w="2702766" h="2702766">
                <a:moveTo>
                  <a:pt x="0" y="0"/>
                </a:moveTo>
                <a:lnTo>
                  <a:pt x="2702766" y="0"/>
                </a:lnTo>
                <a:lnTo>
                  <a:pt x="2702766" y="2702766"/>
                </a:lnTo>
                <a:lnTo>
                  <a:pt x="0" y="27027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970421" y="5613465"/>
            <a:ext cx="2727826" cy="2727826"/>
          </a:xfrm>
          <a:custGeom>
            <a:avLst/>
            <a:gdLst/>
            <a:ahLst/>
            <a:cxnLst/>
            <a:rect l="l" t="t" r="r" b="b"/>
            <a:pathLst>
              <a:path w="2727826" h="2727826">
                <a:moveTo>
                  <a:pt x="0" y="0"/>
                </a:moveTo>
                <a:lnTo>
                  <a:pt x="2727826" y="0"/>
                </a:lnTo>
                <a:lnTo>
                  <a:pt x="2727826" y="2727826"/>
                </a:lnTo>
                <a:lnTo>
                  <a:pt x="0" y="2727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34" r="-13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 rot="-1381529">
            <a:off x="5905275" y="3156887"/>
            <a:ext cx="7125570" cy="1276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65"/>
              </a:lnSpc>
            </a:pPr>
            <a:r>
              <a:rPr lang="en-US" sz="7475">
                <a:solidFill>
                  <a:srgbClr val="FDB213"/>
                </a:solidFill>
                <a:latin typeface="Abril Fatface"/>
              </a:rPr>
              <a:t>Honestidade</a:t>
            </a:r>
          </a:p>
        </p:txBody>
      </p:sp>
      <p:sp>
        <p:nvSpPr>
          <p:cNvPr id="6" name="TextBox 6"/>
          <p:cNvSpPr txBox="1"/>
          <p:nvPr/>
        </p:nvSpPr>
        <p:spPr>
          <a:xfrm rot="-1442604">
            <a:off x="5865346" y="4996981"/>
            <a:ext cx="5337438" cy="73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271">
                <a:solidFill>
                  <a:srgbClr val="025889"/>
                </a:solidFill>
                <a:latin typeface="Trocchi"/>
              </a:rPr>
              <a:t>é tudo de</a:t>
            </a:r>
          </a:p>
        </p:txBody>
      </p:sp>
      <p:sp>
        <p:nvSpPr>
          <p:cNvPr id="7" name="TextBox 7"/>
          <p:cNvSpPr txBox="1"/>
          <p:nvPr/>
        </p:nvSpPr>
        <p:spPr>
          <a:xfrm rot="-1373730">
            <a:off x="5088528" y="5645625"/>
            <a:ext cx="7125570" cy="128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65"/>
              </a:lnSpc>
            </a:pPr>
            <a:r>
              <a:rPr lang="en-US" sz="7475">
                <a:solidFill>
                  <a:srgbClr val="FDB213"/>
                </a:solidFill>
                <a:latin typeface="Abril Fatface"/>
              </a:rPr>
              <a:t>bom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69276" y="2287387"/>
            <a:ext cx="5337438" cy="73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271">
                <a:solidFill>
                  <a:srgbClr val="025889"/>
                </a:solidFill>
                <a:latin typeface="Trocchi"/>
              </a:rPr>
              <a:t>Ético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1574" y="3180811"/>
            <a:ext cx="5337438" cy="73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271">
                <a:solidFill>
                  <a:srgbClr val="025889"/>
                </a:solidFill>
                <a:latin typeface="Trocchi"/>
              </a:rPr>
              <a:t>Acertivo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53872" y="4166658"/>
            <a:ext cx="5337438" cy="73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271">
                <a:solidFill>
                  <a:srgbClr val="025889"/>
                </a:solidFill>
                <a:latin typeface="Trocchi"/>
              </a:rPr>
              <a:t>Positividade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96690" y="5456732"/>
            <a:ext cx="5337438" cy="73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271">
                <a:solidFill>
                  <a:srgbClr val="025889"/>
                </a:solidFill>
                <a:latin typeface="Trocchi"/>
              </a:rPr>
              <a:t>Reclamações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88988" y="6350156"/>
            <a:ext cx="5337438" cy="73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271">
                <a:solidFill>
                  <a:srgbClr val="025889"/>
                </a:solidFill>
                <a:latin typeface="Trocchi"/>
              </a:rPr>
              <a:t>Justificativas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81286" y="7336003"/>
            <a:ext cx="5337438" cy="73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271">
                <a:solidFill>
                  <a:srgbClr val="025889"/>
                </a:solidFill>
                <a:latin typeface="Trocchi"/>
              </a:rPr>
              <a:t>Negatividade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8034331" y="2491253"/>
            <a:ext cx="4156178" cy="4156178"/>
          </a:xfrm>
          <a:custGeom>
            <a:avLst/>
            <a:gdLst/>
            <a:ahLst/>
            <a:cxnLst/>
            <a:rect l="l" t="t" r="r" b="b"/>
            <a:pathLst>
              <a:path w="4156178" h="4156178">
                <a:moveTo>
                  <a:pt x="0" y="0"/>
                </a:moveTo>
                <a:lnTo>
                  <a:pt x="4156178" y="0"/>
                </a:lnTo>
                <a:lnTo>
                  <a:pt x="4156178" y="4156178"/>
                </a:lnTo>
                <a:lnTo>
                  <a:pt x="0" y="41561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7180684" y="5582437"/>
            <a:ext cx="1771626" cy="1771626"/>
          </a:xfrm>
          <a:custGeom>
            <a:avLst/>
            <a:gdLst/>
            <a:ahLst/>
            <a:cxnLst/>
            <a:rect l="l" t="t" r="r" b="b"/>
            <a:pathLst>
              <a:path w="1771626" h="1771626">
                <a:moveTo>
                  <a:pt x="0" y="0"/>
                </a:moveTo>
                <a:lnTo>
                  <a:pt x="1771625" y="0"/>
                </a:lnTo>
                <a:lnTo>
                  <a:pt x="1771625" y="1771626"/>
                </a:lnTo>
                <a:lnTo>
                  <a:pt x="0" y="1771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75765" y="1250789"/>
            <a:ext cx="5753100" cy="44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3320" spc="365">
                <a:solidFill>
                  <a:srgbClr val="025889"/>
                </a:solidFill>
                <a:latin typeface="League Spartan Bold"/>
              </a:rPr>
              <a:t>QUESTÃO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14679" y="4431217"/>
            <a:ext cx="11488864" cy="225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</a:pPr>
            <a:r>
              <a:rPr lang="en-US" sz="5282" spc="633">
                <a:solidFill>
                  <a:srgbClr val="025889"/>
                </a:solidFill>
                <a:latin typeface="Aleo"/>
              </a:rPr>
              <a:t>Por que você quer trabalhar nessa empresa?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00" y="804108"/>
            <a:ext cx="2095500" cy="144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8"/>
              </a:lnSpc>
            </a:pPr>
            <a:r>
              <a:rPr lang="en-US" sz="10565">
                <a:solidFill>
                  <a:srgbClr val="FDB213"/>
                </a:solidFill>
                <a:latin typeface="League Spartan"/>
              </a:rPr>
              <a:t>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873463" y="2813807"/>
            <a:ext cx="4938147" cy="4938147"/>
          </a:xfrm>
          <a:custGeom>
            <a:avLst/>
            <a:gdLst/>
            <a:ahLst/>
            <a:cxnLst/>
            <a:rect l="l" t="t" r="r" b="b"/>
            <a:pathLst>
              <a:path w="4938147" h="4938147">
                <a:moveTo>
                  <a:pt x="0" y="0"/>
                </a:moveTo>
                <a:lnTo>
                  <a:pt x="4938148" y="0"/>
                </a:lnTo>
                <a:lnTo>
                  <a:pt x="4938148" y="4938147"/>
                </a:lnTo>
                <a:lnTo>
                  <a:pt x="0" y="4938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784270" y="1628418"/>
            <a:ext cx="14719461" cy="6123537"/>
            <a:chOff x="0" y="0"/>
            <a:chExt cx="19625948" cy="8164716"/>
          </a:xfrm>
        </p:grpSpPr>
        <p:sp>
          <p:nvSpPr>
            <p:cNvPr id="5" name="TextBox 5"/>
            <p:cNvSpPr txBox="1"/>
            <p:nvPr/>
          </p:nvSpPr>
          <p:spPr>
            <a:xfrm rot="725925">
              <a:off x="104409" y="1606160"/>
              <a:ext cx="7066829" cy="953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38"/>
                </a:lnSpc>
              </a:pPr>
              <a:r>
                <a:rPr lang="en-US" sz="4241">
                  <a:solidFill>
                    <a:srgbClr val="025889"/>
                  </a:solidFill>
                  <a:latin typeface="Trocchi"/>
                </a:rPr>
                <a:t>Pesquisa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5300" y="3476151"/>
              <a:ext cx="7066829" cy="1267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18"/>
                </a:lnSpc>
              </a:pPr>
              <a:r>
                <a:rPr lang="en-US" sz="5655">
                  <a:solidFill>
                    <a:srgbClr val="025889"/>
                  </a:solidFill>
                  <a:latin typeface="Trocchi"/>
                </a:rPr>
                <a:t>Pesquisa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488789">
              <a:off x="88524" y="5308968"/>
              <a:ext cx="7935311" cy="2192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56"/>
                </a:lnSpc>
              </a:pPr>
              <a:r>
                <a:rPr lang="en-US" sz="9897">
                  <a:solidFill>
                    <a:srgbClr val="FDB213"/>
                  </a:solidFill>
                  <a:latin typeface="Trocchi"/>
                </a:rPr>
                <a:t>Pesquisa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418691" y="-85725"/>
              <a:ext cx="9612791" cy="1940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38"/>
                </a:lnSpc>
              </a:pPr>
              <a:r>
                <a:rPr lang="en-US" sz="4241">
                  <a:solidFill>
                    <a:srgbClr val="025889"/>
                  </a:solidFill>
                  <a:latin typeface="Trocchi"/>
                </a:rPr>
                <a:t>A empresa é a terceira maior no seu seguimeto...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429273" y="6223948"/>
              <a:ext cx="9612791" cy="1940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38"/>
                </a:lnSpc>
              </a:pPr>
              <a:r>
                <a:rPr lang="en-US" sz="4241">
                  <a:solidFill>
                    <a:srgbClr val="025889"/>
                  </a:solidFill>
                  <a:latin typeface="Trocchi"/>
                </a:rPr>
                <a:t>Ela possui mais 30 anos de tradição no mercado...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847249" y="3152445"/>
              <a:ext cx="10778699" cy="1948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38"/>
                </a:lnSpc>
              </a:pPr>
              <a:r>
                <a:rPr lang="en-US" sz="4241">
                  <a:solidFill>
                    <a:srgbClr val="FDB213"/>
                  </a:solidFill>
                  <a:latin typeface="Trocchi"/>
                </a:rPr>
                <a:t>No ultimo ano ela apresentou um crescimento de...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75765" y="1250789"/>
            <a:ext cx="5753100" cy="44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3320" spc="365">
                <a:solidFill>
                  <a:srgbClr val="025889"/>
                </a:solidFill>
                <a:latin typeface="League Spartan Bold"/>
              </a:rPr>
              <a:t>QUESTÃO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14679" y="4431217"/>
            <a:ext cx="11488864" cy="225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</a:pPr>
            <a:r>
              <a:rPr lang="en-US" sz="5282" spc="633">
                <a:solidFill>
                  <a:srgbClr val="025889"/>
                </a:solidFill>
                <a:latin typeface="Aleo"/>
              </a:rPr>
              <a:t>O que você sabe sobre a nossa empresa?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00" y="804108"/>
            <a:ext cx="2095500" cy="144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8"/>
              </a:lnSpc>
            </a:pPr>
            <a:r>
              <a:rPr lang="en-US" sz="10565">
                <a:solidFill>
                  <a:srgbClr val="FDB213"/>
                </a:solidFill>
                <a:latin typeface="League Spartan"/>
              </a:rPr>
              <a:t>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2066925"/>
            <a:ext cx="13889556" cy="108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85"/>
              </a:lnSpc>
            </a:pPr>
            <a:r>
              <a:rPr lang="en-US" sz="6418">
                <a:solidFill>
                  <a:srgbClr val="025889"/>
                </a:solidFill>
                <a:latin typeface="Trocchi"/>
              </a:rPr>
              <a:t>O que você sabe sobre o </a:t>
            </a:r>
            <a:r>
              <a:rPr lang="en-US" sz="6418">
                <a:solidFill>
                  <a:srgbClr val="FDB213"/>
                </a:solidFill>
                <a:latin typeface="Trocchi"/>
              </a:rPr>
              <a:t>produto?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112863"/>
            <a:ext cx="13402819" cy="108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85"/>
              </a:lnSpc>
            </a:pPr>
            <a:r>
              <a:rPr lang="en-US" sz="6418">
                <a:solidFill>
                  <a:srgbClr val="025889"/>
                </a:solidFill>
                <a:latin typeface="Trocchi"/>
              </a:rPr>
              <a:t>O que você sabe sobre o </a:t>
            </a:r>
            <a:r>
              <a:rPr lang="en-US" sz="6418">
                <a:solidFill>
                  <a:srgbClr val="FDB213"/>
                </a:solidFill>
                <a:latin typeface="Trocchi"/>
              </a:rPr>
              <a:t>impacto?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158801"/>
            <a:ext cx="14142242" cy="108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85"/>
              </a:lnSpc>
            </a:pPr>
            <a:r>
              <a:rPr lang="en-US" sz="6418">
                <a:solidFill>
                  <a:srgbClr val="025889"/>
                </a:solidFill>
                <a:latin typeface="Trocchi"/>
              </a:rPr>
              <a:t>O que você sabe sobre o</a:t>
            </a:r>
            <a:r>
              <a:rPr lang="en-US" sz="6418">
                <a:solidFill>
                  <a:srgbClr val="FDB213"/>
                </a:solidFill>
                <a:latin typeface="Trocchi"/>
              </a:rPr>
              <a:t> futuro?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75765" y="1250789"/>
            <a:ext cx="5753100" cy="44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3320" spc="365">
                <a:solidFill>
                  <a:srgbClr val="025889"/>
                </a:solidFill>
                <a:latin typeface="League Spartan Bold"/>
              </a:rPr>
              <a:t>QUESTÃO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14679" y="3869547"/>
            <a:ext cx="11488864" cy="3370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</a:pPr>
            <a:r>
              <a:rPr lang="en-US" sz="5282" spc="633">
                <a:solidFill>
                  <a:srgbClr val="025889"/>
                </a:solidFill>
                <a:latin typeface="Aleo"/>
              </a:rPr>
              <a:t>De um motivo para escolhermos você, ao em vez de outro candidato?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00" y="804108"/>
            <a:ext cx="2095500" cy="144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8"/>
              </a:lnSpc>
            </a:pPr>
            <a:r>
              <a:rPr lang="en-US" sz="10565">
                <a:solidFill>
                  <a:srgbClr val="FDB213"/>
                </a:solidFill>
                <a:latin typeface="League Spartan"/>
              </a:rPr>
              <a:t>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915016" y="2051854"/>
            <a:ext cx="14277894" cy="6432388"/>
            <a:chOff x="0" y="0"/>
            <a:chExt cx="19037192" cy="8576517"/>
          </a:xfrm>
        </p:grpSpPr>
        <p:sp>
          <p:nvSpPr>
            <p:cNvPr id="4" name="TextBox 4"/>
            <p:cNvSpPr txBox="1"/>
            <p:nvPr/>
          </p:nvSpPr>
          <p:spPr>
            <a:xfrm>
              <a:off x="1714360" y="6980641"/>
              <a:ext cx="5586272" cy="1585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25889"/>
                  </a:solidFill>
                  <a:latin typeface="Trocchi"/>
                </a:rPr>
                <a:t>Capacidade de realização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303868" y="2246809"/>
              <a:ext cx="1073890" cy="1590948"/>
            </a:xfrm>
            <a:custGeom>
              <a:avLst/>
              <a:gdLst/>
              <a:ahLst/>
              <a:cxnLst/>
              <a:rect l="l" t="t" r="r" b="b"/>
              <a:pathLst>
                <a:path w="1073890" h="1590948">
                  <a:moveTo>
                    <a:pt x="0" y="0"/>
                  </a:moveTo>
                  <a:lnTo>
                    <a:pt x="1073890" y="0"/>
                  </a:lnTo>
                  <a:lnTo>
                    <a:pt x="1073890" y="1590947"/>
                  </a:lnTo>
                  <a:lnTo>
                    <a:pt x="0" y="1590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793" r="-79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724337" y="2223066"/>
              <a:ext cx="5586272" cy="1585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25889"/>
                  </a:solidFill>
                  <a:latin typeface="Trocchi"/>
                </a:rPr>
                <a:t>Criatividade e inovação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93959" y="4629519"/>
              <a:ext cx="5227315" cy="1585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25889"/>
                  </a:solidFill>
                  <a:latin typeface="Trocchi"/>
                </a:rPr>
                <a:t>Gestão de pessoas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130618" y="4620607"/>
              <a:ext cx="1384487" cy="1672922"/>
            </a:xfrm>
            <a:custGeom>
              <a:avLst/>
              <a:gdLst/>
              <a:ahLst/>
              <a:cxnLst/>
              <a:rect l="l" t="t" r="r" b="b"/>
              <a:pathLst>
                <a:path w="1384487" h="1672922">
                  <a:moveTo>
                    <a:pt x="0" y="0"/>
                  </a:moveTo>
                  <a:lnTo>
                    <a:pt x="1384487" y="0"/>
                  </a:lnTo>
                  <a:lnTo>
                    <a:pt x="1384487" y="1672922"/>
                  </a:lnTo>
                  <a:lnTo>
                    <a:pt x="0" y="1672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347" r="-3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899660" y="6990618"/>
              <a:ext cx="5227315" cy="1585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25889"/>
                  </a:solidFill>
                  <a:latin typeface="Trocchi"/>
                </a:rPr>
                <a:t>Compromisso com resultados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648621" cy="1648621"/>
            </a:xfrm>
            <a:custGeom>
              <a:avLst/>
              <a:gdLst/>
              <a:ahLst/>
              <a:cxnLst/>
              <a:rect l="l" t="t" r="r" b="b"/>
              <a:pathLst>
                <a:path w="1648621" h="1648621">
                  <a:moveTo>
                    <a:pt x="0" y="0"/>
                  </a:moveTo>
                  <a:lnTo>
                    <a:pt x="1648621" y="0"/>
                  </a:lnTo>
                  <a:lnTo>
                    <a:pt x="1648621" y="1648621"/>
                  </a:lnTo>
                  <a:lnTo>
                    <a:pt x="0" y="1648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6812" y="7183983"/>
              <a:ext cx="1238112" cy="1238112"/>
            </a:xfrm>
            <a:custGeom>
              <a:avLst/>
              <a:gdLst/>
              <a:ahLst/>
              <a:cxnLst/>
              <a:rect l="l" t="t" r="r" b="b"/>
              <a:pathLst>
                <a:path w="1238112" h="1238112">
                  <a:moveTo>
                    <a:pt x="0" y="0"/>
                  </a:moveTo>
                  <a:lnTo>
                    <a:pt x="1238111" y="0"/>
                  </a:lnTo>
                  <a:lnTo>
                    <a:pt x="1238111" y="1238112"/>
                  </a:lnTo>
                  <a:lnTo>
                    <a:pt x="0" y="1238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700105" y="2223066"/>
              <a:ext cx="5586272" cy="1585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25889"/>
                  </a:solidFill>
                  <a:latin typeface="Trocchi"/>
                </a:rPr>
                <a:t>Pensamento estratégico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70172" y="4616820"/>
              <a:ext cx="5586272" cy="1585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25889"/>
                  </a:solidFill>
                  <a:latin typeface="Trocchi"/>
                </a:rPr>
                <a:t>Trabalho em equipe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450920" y="4626798"/>
              <a:ext cx="5586272" cy="1585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25889"/>
                  </a:solidFill>
                  <a:latin typeface="Trocchi"/>
                </a:rPr>
                <a:t>Gestão de mudanças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616913" y="6980641"/>
              <a:ext cx="5227315" cy="1585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25889"/>
                  </a:solidFill>
                  <a:latin typeface="Trocchi"/>
                </a:rPr>
                <a:t>Gestão de projetos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34315" y="404394"/>
              <a:ext cx="5586272" cy="778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25889"/>
                  </a:solidFill>
                  <a:latin typeface="Trocchi"/>
                </a:rPr>
                <a:t>Liderança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736388" y="414371"/>
              <a:ext cx="5586272" cy="778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25889"/>
                  </a:solidFill>
                  <a:latin typeface="Trocchi"/>
                </a:rPr>
                <a:t>Comunicação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13144" y="1054466"/>
            <a:ext cx="11334750" cy="634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28"/>
              </a:lnSpc>
            </a:pPr>
            <a:r>
              <a:rPr lang="en-US" sz="3974" spc="1073">
                <a:solidFill>
                  <a:srgbClr val="025889"/>
                </a:solidFill>
                <a:latin typeface="Montserrat Classic Bold"/>
              </a:rPr>
              <a:t>COPETÊNCIAS PROFISSIONAIS</a:t>
            </a:r>
          </a:p>
        </p:txBody>
      </p:sp>
      <p:sp>
        <p:nvSpPr>
          <p:cNvPr id="19" name="AutoShape 19"/>
          <p:cNvSpPr/>
          <p:nvPr/>
        </p:nvSpPr>
        <p:spPr>
          <a:xfrm flipV="1">
            <a:off x="813144" y="3472083"/>
            <a:ext cx="16446156" cy="0"/>
          </a:xfrm>
          <a:prstGeom prst="line">
            <a:avLst/>
          </a:prstGeom>
          <a:ln w="38100" cap="flat">
            <a:solidFill>
              <a:srgbClr val="FDB2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AutoShape 20"/>
          <p:cNvSpPr/>
          <p:nvPr/>
        </p:nvSpPr>
        <p:spPr>
          <a:xfrm>
            <a:off x="813144" y="5124450"/>
            <a:ext cx="16446156" cy="0"/>
          </a:xfrm>
          <a:prstGeom prst="line">
            <a:avLst/>
          </a:prstGeom>
          <a:ln w="38100" cap="flat">
            <a:solidFill>
              <a:srgbClr val="FDB2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813144" y="7094883"/>
            <a:ext cx="16446156" cy="0"/>
          </a:xfrm>
          <a:prstGeom prst="line">
            <a:avLst/>
          </a:prstGeom>
          <a:ln w="38100" cap="flat">
            <a:solidFill>
              <a:srgbClr val="FDB2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75765" y="1250789"/>
            <a:ext cx="5753100" cy="44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3320" spc="365">
                <a:solidFill>
                  <a:srgbClr val="025889"/>
                </a:solidFill>
                <a:latin typeface="League Spartan Bold"/>
              </a:rPr>
              <a:t>QUESTÃO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27013" y="4978848"/>
            <a:ext cx="11488864" cy="1148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</a:pPr>
            <a:r>
              <a:rPr lang="en-US" sz="5282" spc="633">
                <a:solidFill>
                  <a:srgbClr val="025889"/>
                </a:solidFill>
                <a:latin typeface="Aleo"/>
              </a:rPr>
              <a:t>Fale um pouco sobre você?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00" y="804108"/>
            <a:ext cx="2095500" cy="144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8"/>
              </a:lnSpc>
            </a:pPr>
            <a:r>
              <a:rPr lang="en-US" sz="10565">
                <a:solidFill>
                  <a:srgbClr val="FDB213"/>
                </a:solidFill>
                <a:latin typeface="League Spartan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75765" y="1250789"/>
            <a:ext cx="5753100" cy="44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3320" spc="365">
                <a:solidFill>
                  <a:srgbClr val="025889"/>
                </a:solidFill>
                <a:latin typeface="League Spartan Bold"/>
              </a:rPr>
              <a:t>QUESTÃO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14679" y="4431217"/>
            <a:ext cx="11488864" cy="225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</a:pPr>
            <a:r>
              <a:rPr lang="en-US" sz="5282" spc="633">
                <a:solidFill>
                  <a:srgbClr val="025889"/>
                </a:solidFill>
                <a:latin typeface="Aleo"/>
              </a:rPr>
              <a:t>Você tem alguma pergunta que gostaria de fazer?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17602" y="846234"/>
            <a:ext cx="2095500" cy="144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8"/>
              </a:lnSpc>
            </a:pPr>
            <a:r>
              <a:rPr lang="en-US" sz="10565">
                <a:solidFill>
                  <a:srgbClr val="FDB213"/>
                </a:solidFill>
                <a:latin typeface="League Spartan"/>
              </a:rPr>
              <a:t>10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696528" y="1261425"/>
            <a:ext cx="14894943" cy="6919042"/>
            <a:chOff x="0" y="0"/>
            <a:chExt cx="19859924" cy="922539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71450"/>
              <a:ext cx="9426902" cy="568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407"/>
                </a:lnSpc>
              </a:pPr>
              <a:r>
                <a:rPr lang="en-US" sz="8148">
                  <a:solidFill>
                    <a:srgbClr val="025889"/>
                  </a:solidFill>
                  <a:latin typeface="Trocchi"/>
                </a:rPr>
                <a:t>Perguntas que </a:t>
              </a:r>
              <a:r>
                <a:rPr lang="en-US" sz="8148">
                  <a:solidFill>
                    <a:srgbClr val="FDB213"/>
                  </a:solidFill>
                  <a:latin typeface="Trocchi"/>
                </a:rPr>
                <a:t>mostrem</a:t>
              </a:r>
              <a:r>
                <a:rPr lang="en-US" sz="8148">
                  <a:solidFill>
                    <a:srgbClr val="025889"/>
                  </a:solidFill>
                  <a:latin typeface="Trocchi"/>
                </a:rPr>
                <a:t> interesse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581922" y="6398150"/>
              <a:ext cx="11278002" cy="282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03"/>
                </a:lnSpc>
              </a:pPr>
              <a:r>
                <a:rPr lang="en-US" sz="4074">
                  <a:solidFill>
                    <a:srgbClr val="025889"/>
                  </a:solidFill>
                  <a:latin typeface="Trocchi"/>
                </a:rPr>
                <a:t>Pensando em nosso desenvolvimento, você poderia recomendar algum curso?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430135" y="2739191"/>
              <a:ext cx="9579137" cy="282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03"/>
                </a:lnSpc>
              </a:pPr>
              <a:r>
                <a:rPr lang="en-US" sz="4074">
                  <a:solidFill>
                    <a:srgbClr val="025889"/>
                  </a:solidFill>
                  <a:latin typeface="Trocchi"/>
                </a:rPr>
                <a:t>Poderia falar mais sobre as funções da vaga em questão?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3596707" y="350398"/>
              <a:ext cx="5285216" cy="5285216"/>
            </a:xfrm>
            <a:custGeom>
              <a:avLst/>
              <a:gdLst/>
              <a:ahLst/>
              <a:cxnLst/>
              <a:rect l="l" t="t" r="r" b="b"/>
              <a:pathLst>
                <a:path w="5285216" h="5285216">
                  <a:moveTo>
                    <a:pt x="0" y="0"/>
                  </a:moveTo>
                  <a:lnTo>
                    <a:pt x="5285216" y="0"/>
                  </a:lnTo>
                  <a:lnTo>
                    <a:pt x="5285216" y="5285216"/>
                  </a:lnTo>
                  <a:lnTo>
                    <a:pt x="0" y="52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4302461" y="7144042"/>
            <a:ext cx="9683078" cy="962745"/>
            <a:chOff x="0" y="0"/>
            <a:chExt cx="12910771" cy="1283660"/>
          </a:xfrm>
        </p:grpSpPr>
        <p:sp>
          <p:nvSpPr>
            <p:cNvPr id="4" name="Freeform 4"/>
            <p:cNvSpPr/>
            <p:nvPr/>
          </p:nvSpPr>
          <p:spPr>
            <a:xfrm>
              <a:off x="339272" y="0"/>
              <a:ext cx="1011767" cy="1011767"/>
            </a:xfrm>
            <a:custGeom>
              <a:avLst/>
              <a:gdLst/>
              <a:ahLst/>
              <a:cxnLst/>
              <a:rect l="l" t="t" r="r" b="b"/>
              <a:pathLst>
                <a:path w="1011767" h="1011767">
                  <a:moveTo>
                    <a:pt x="0" y="0"/>
                  </a:moveTo>
                  <a:lnTo>
                    <a:pt x="1011767" y="0"/>
                  </a:lnTo>
                  <a:lnTo>
                    <a:pt x="1011767" y="1011767"/>
                  </a:lnTo>
                  <a:lnTo>
                    <a:pt x="0" y="1011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04800"/>
              <a:ext cx="12910771" cy="1588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5"/>
                </a:lnSpc>
              </a:pPr>
              <a:r>
                <a:rPr lang="en-US" sz="6346" spc="63">
                  <a:solidFill>
                    <a:srgbClr val="0277B5"/>
                  </a:solidFill>
                  <a:latin typeface="Cooper Hewitt Bold"/>
                </a:rPr>
                <a:t> Dennys Salomão Hid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 rot="-500463">
            <a:off x="2326367" y="3115040"/>
            <a:ext cx="13700223" cy="2581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00"/>
              </a:lnSpc>
            </a:pPr>
            <a:r>
              <a:rPr lang="en-US" sz="20000">
                <a:solidFill>
                  <a:srgbClr val="0D5388"/>
                </a:solidFill>
                <a:latin typeface="Selima"/>
              </a:rPr>
              <a:t>Obrigado!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552887" y="2936037"/>
            <a:ext cx="4405678" cy="4405678"/>
          </a:xfrm>
          <a:custGeom>
            <a:avLst/>
            <a:gdLst/>
            <a:ahLst/>
            <a:cxnLst/>
            <a:rect l="l" t="t" r="r" b="b"/>
            <a:pathLst>
              <a:path w="4405678" h="4405678">
                <a:moveTo>
                  <a:pt x="0" y="0"/>
                </a:moveTo>
                <a:lnTo>
                  <a:pt x="4405677" y="0"/>
                </a:lnTo>
                <a:lnTo>
                  <a:pt x="4405677" y="4405678"/>
                </a:lnTo>
                <a:lnTo>
                  <a:pt x="0" y="4405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2597213" y="5077976"/>
            <a:ext cx="1248241" cy="1248241"/>
          </a:xfrm>
          <a:custGeom>
            <a:avLst/>
            <a:gdLst/>
            <a:ahLst/>
            <a:cxnLst/>
            <a:rect l="l" t="t" r="r" b="b"/>
            <a:pathLst>
              <a:path w="1248241" h="1248241">
                <a:moveTo>
                  <a:pt x="0" y="0"/>
                </a:moveTo>
                <a:lnTo>
                  <a:pt x="1248241" y="0"/>
                </a:lnTo>
                <a:lnTo>
                  <a:pt x="1248241" y="1248242"/>
                </a:lnTo>
                <a:lnTo>
                  <a:pt x="0" y="1248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1979593" y="2567243"/>
            <a:ext cx="2494459" cy="2494459"/>
          </a:xfrm>
          <a:custGeom>
            <a:avLst/>
            <a:gdLst/>
            <a:ahLst/>
            <a:cxnLst/>
            <a:rect l="l" t="t" r="r" b="b"/>
            <a:pathLst>
              <a:path w="2494459" h="2494459">
                <a:moveTo>
                  <a:pt x="0" y="0"/>
                </a:moveTo>
                <a:lnTo>
                  <a:pt x="2494459" y="0"/>
                </a:lnTo>
                <a:lnTo>
                  <a:pt x="2494459" y="2494458"/>
                </a:lnTo>
                <a:lnTo>
                  <a:pt x="0" y="2494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708913" y="1866029"/>
            <a:ext cx="12744450" cy="477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39"/>
              </a:lnSpc>
            </a:pPr>
            <a:r>
              <a:rPr lang="en-US" sz="4528">
                <a:solidFill>
                  <a:srgbClr val="025889"/>
                </a:solidFill>
                <a:latin typeface="Trocchi"/>
              </a:rPr>
              <a:t>Apresentar a sua historia de vida </a:t>
            </a:r>
            <a:r>
              <a:rPr lang="en-US" sz="4528">
                <a:solidFill>
                  <a:srgbClr val="FDB213"/>
                </a:solidFill>
                <a:latin typeface="Trocchi"/>
              </a:rPr>
              <a:t>profissional</a:t>
            </a:r>
            <a:r>
              <a:rPr lang="en-US" sz="4528">
                <a:solidFill>
                  <a:srgbClr val="025889"/>
                </a:solidFill>
                <a:latin typeface="Trocchi"/>
              </a:rPr>
              <a:t> e </a:t>
            </a:r>
            <a:r>
              <a:rPr lang="en-US" sz="4528">
                <a:solidFill>
                  <a:srgbClr val="FDB213"/>
                </a:solidFill>
                <a:latin typeface="Trocchi"/>
              </a:rPr>
              <a:t>acadêmica</a:t>
            </a:r>
            <a:r>
              <a:rPr lang="en-US" sz="4528">
                <a:solidFill>
                  <a:srgbClr val="025889"/>
                </a:solidFill>
                <a:latin typeface="Trocchi"/>
              </a:rPr>
              <a:t>. </a:t>
            </a:r>
          </a:p>
          <a:p>
            <a:pPr>
              <a:lnSpc>
                <a:spcPts val="6339"/>
              </a:lnSpc>
            </a:pPr>
            <a:endParaRPr lang="en-US" sz="4528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6339"/>
              </a:lnSpc>
            </a:pPr>
            <a:endParaRPr lang="en-US" sz="4528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6339"/>
              </a:lnSpc>
            </a:pPr>
            <a:endParaRPr lang="en-US" sz="4528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6339"/>
              </a:lnSpc>
            </a:pPr>
            <a:endParaRPr lang="en-US" sz="4528">
              <a:solidFill>
                <a:srgbClr val="025889"/>
              </a:solidFill>
              <a:latin typeface="Trocch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623636" y="322691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1118941" y="4142657"/>
            <a:ext cx="7296150" cy="2207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7"/>
              </a:lnSpc>
            </a:pPr>
            <a:r>
              <a:rPr lang="en-US" sz="10376">
                <a:solidFill>
                  <a:srgbClr val="FDB213"/>
                </a:solidFill>
                <a:latin typeface="Knewave"/>
              </a:rPr>
              <a:t>History</a:t>
            </a:r>
          </a:p>
          <a:p>
            <a:pPr algn="ctr">
              <a:lnSpc>
                <a:spcPts val="8197"/>
              </a:lnSpc>
            </a:pPr>
            <a:r>
              <a:rPr lang="en-US" sz="10376">
                <a:solidFill>
                  <a:srgbClr val="025889"/>
                </a:solidFill>
                <a:latin typeface="Knewave"/>
              </a:rPr>
              <a:t>Telling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09121" y="6303187"/>
            <a:ext cx="12744450" cy="3694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95"/>
              </a:lnSpc>
            </a:pPr>
            <a:r>
              <a:rPr lang="en-US" sz="5282">
                <a:solidFill>
                  <a:srgbClr val="025889"/>
                </a:solidFill>
                <a:latin typeface="Lobster Two"/>
              </a:rPr>
              <a:t>A historia será gentil para mim,</a:t>
            </a:r>
          </a:p>
          <a:p>
            <a:pPr>
              <a:lnSpc>
                <a:spcPts val="7395"/>
              </a:lnSpc>
            </a:pPr>
            <a:r>
              <a:rPr lang="en-US" sz="5282">
                <a:solidFill>
                  <a:srgbClr val="025889"/>
                </a:solidFill>
                <a:latin typeface="Lobster Two"/>
              </a:rPr>
              <a:t>Pois pretendo escrevê-la</a:t>
            </a:r>
          </a:p>
          <a:p>
            <a:pPr>
              <a:lnSpc>
                <a:spcPts val="7395"/>
              </a:lnSpc>
            </a:pPr>
            <a:endParaRPr lang="en-US" sz="5282">
              <a:solidFill>
                <a:srgbClr val="025889"/>
              </a:solidFill>
              <a:latin typeface="Lobster Two"/>
            </a:endParaRPr>
          </a:p>
          <a:p>
            <a:pPr>
              <a:lnSpc>
                <a:spcPts val="7395"/>
              </a:lnSpc>
            </a:pPr>
            <a:endParaRPr lang="en-US" sz="5282">
              <a:solidFill>
                <a:srgbClr val="025889"/>
              </a:solidFill>
              <a:latin typeface="Lobster Tw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08913" y="8122045"/>
            <a:ext cx="5724525" cy="536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6"/>
              </a:lnSpc>
            </a:pPr>
            <a:r>
              <a:rPr lang="en-US" sz="3018">
                <a:solidFill>
                  <a:srgbClr val="FDB213"/>
                </a:solidFill>
                <a:latin typeface="Arimo"/>
              </a:rPr>
              <a:t>Wilnston Churchill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709121" y="3714032"/>
            <a:ext cx="7412555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75765" y="1250789"/>
            <a:ext cx="5753100" cy="44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3320" spc="365">
                <a:solidFill>
                  <a:srgbClr val="025889"/>
                </a:solidFill>
                <a:latin typeface="League Spartan Bold"/>
              </a:rPr>
              <a:t>QUESTÃO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27013" y="4978848"/>
            <a:ext cx="11488864" cy="1148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</a:pPr>
            <a:r>
              <a:rPr lang="en-US" sz="5282" spc="633">
                <a:solidFill>
                  <a:srgbClr val="025889"/>
                </a:solidFill>
                <a:latin typeface="Aleo"/>
              </a:rPr>
              <a:t>Quais são suas qualidades?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00" y="804108"/>
            <a:ext cx="2095500" cy="144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8"/>
              </a:lnSpc>
            </a:pPr>
            <a:r>
              <a:rPr lang="en-US" sz="10565">
                <a:solidFill>
                  <a:srgbClr val="FDB213"/>
                </a:solidFill>
                <a:latin typeface="League Spartan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43352" cy="10287000"/>
          </a:xfrm>
          <a:custGeom>
            <a:avLst/>
            <a:gdLst/>
            <a:ahLst/>
            <a:cxnLst/>
            <a:rect l="l" t="t" r="r" b="b"/>
            <a:pathLst>
              <a:path w="18243352" h="10287000">
                <a:moveTo>
                  <a:pt x="0" y="0"/>
                </a:moveTo>
                <a:lnTo>
                  <a:pt x="18243352" y="0"/>
                </a:lnTo>
                <a:lnTo>
                  <a:pt x="182433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576636" y="1028700"/>
            <a:ext cx="15090079" cy="7744893"/>
            <a:chOff x="0" y="0"/>
            <a:chExt cx="20120106" cy="10326524"/>
          </a:xfrm>
        </p:grpSpPr>
        <p:sp>
          <p:nvSpPr>
            <p:cNvPr id="4" name="TextBox 4"/>
            <p:cNvSpPr txBox="1"/>
            <p:nvPr/>
          </p:nvSpPr>
          <p:spPr>
            <a:xfrm>
              <a:off x="8201" y="-63443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Articulado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8224" y="865073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Acessivel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8247" y="1826393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Leal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467" y="2787713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Calmo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5490" y="3716230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Animado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514" y="4677549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Metódico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734" y="5638869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Cauteloso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57" y="6567386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Proativo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2780" y="7528706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Atento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490026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Sensível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023" y="9418542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Coerente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704636" y="-53420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Versátil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714660" y="875097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Verdadeiro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724683" y="1836416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Pontual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701903" y="2797736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Competente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711926" y="3726253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Determinado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721949" y="4687573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Preparado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699169" y="5648893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Bem-Humorado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709193" y="6577409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Questionador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719216" y="7538729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Responsável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696436" y="8500049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Confiável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706459" y="9428565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Envolvido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406539" y="-76200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Prestativo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416563" y="852317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Positivo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426586" y="1813636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Organizado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3403806" y="2774956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Dinámico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413829" y="3703473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Paciente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3423852" y="4664793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Otimista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3401072" y="5626112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Dedicado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3411095" y="6554629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Confiante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3421119" y="7515949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Adaptável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3398339" y="8477269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Ético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3408362" y="9405785"/>
              <a:ext cx="6693520" cy="89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4"/>
                </a:lnSpc>
              </a:pPr>
              <a:r>
                <a:rPr lang="en-US" sz="4017">
                  <a:solidFill>
                    <a:srgbClr val="025889"/>
                  </a:solidFill>
                  <a:latin typeface="Trocchi"/>
                </a:rPr>
                <a:t>Autêntico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75765" y="1250789"/>
            <a:ext cx="5753100" cy="44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3320" spc="365">
                <a:solidFill>
                  <a:srgbClr val="025889"/>
                </a:solidFill>
                <a:latin typeface="League Spartan Bold"/>
              </a:rPr>
              <a:t>QUESTÃO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27013" y="4978848"/>
            <a:ext cx="11488864" cy="1148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</a:pPr>
            <a:r>
              <a:rPr lang="en-US" sz="5282" spc="633">
                <a:solidFill>
                  <a:srgbClr val="025889"/>
                </a:solidFill>
                <a:latin typeface="Aleo"/>
              </a:rPr>
              <a:t>Quais são seus defeitos?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00" y="804108"/>
            <a:ext cx="2095500" cy="144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8"/>
              </a:lnSpc>
            </a:pPr>
            <a:r>
              <a:rPr lang="en-US" sz="10565">
                <a:solidFill>
                  <a:srgbClr val="FDB213"/>
                </a:solidFill>
                <a:latin typeface="League Spartan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272521" y="3245663"/>
            <a:ext cx="4405678" cy="4405678"/>
          </a:xfrm>
          <a:custGeom>
            <a:avLst/>
            <a:gdLst/>
            <a:ahLst/>
            <a:cxnLst/>
            <a:rect l="l" t="t" r="r" b="b"/>
            <a:pathLst>
              <a:path w="4405678" h="4405678">
                <a:moveTo>
                  <a:pt x="0" y="0"/>
                </a:moveTo>
                <a:lnTo>
                  <a:pt x="4405678" y="0"/>
                </a:lnTo>
                <a:lnTo>
                  <a:pt x="4405678" y="4405677"/>
                </a:lnTo>
                <a:lnTo>
                  <a:pt x="0" y="4405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2597213" y="5077976"/>
            <a:ext cx="1248241" cy="1248241"/>
          </a:xfrm>
          <a:custGeom>
            <a:avLst/>
            <a:gdLst/>
            <a:ahLst/>
            <a:cxnLst/>
            <a:rect l="l" t="t" r="r" b="b"/>
            <a:pathLst>
              <a:path w="1248241" h="1248241">
                <a:moveTo>
                  <a:pt x="0" y="0"/>
                </a:moveTo>
                <a:lnTo>
                  <a:pt x="1248241" y="0"/>
                </a:lnTo>
                <a:lnTo>
                  <a:pt x="1248241" y="1248242"/>
                </a:lnTo>
                <a:lnTo>
                  <a:pt x="0" y="1248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595013" y="5073870"/>
            <a:ext cx="1877978" cy="1877978"/>
          </a:xfrm>
          <a:custGeom>
            <a:avLst/>
            <a:gdLst/>
            <a:ahLst/>
            <a:cxnLst/>
            <a:rect l="l" t="t" r="r" b="b"/>
            <a:pathLst>
              <a:path w="1877978" h="1877978">
                <a:moveTo>
                  <a:pt x="0" y="0"/>
                </a:moveTo>
                <a:lnTo>
                  <a:pt x="1877978" y="0"/>
                </a:lnTo>
                <a:lnTo>
                  <a:pt x="1877978" y="1877979"/>
                </a:lnTo>
                <a:lnTo>
                  <a:pt x="0" y="18779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1979593" y="2567243"/>
            <a:ext cx="2494459" cy="2494459"/>
          </a:xfrm>
          <a:custGeom>
            <a:avLst/>
            <a:gdLst/>
            <a:ahLst/>
            <a:cxnLst/>
            <a:rect l="l" t="t" r="r" b="b"/>
            <a:pathLst>
              <a:path w="2494459" h="2494459">
                <a:moveTo>
                  <a:pt x="0" y="0"/>
                </a:moveTo>
                <a:lnTo>
                  <a:pt x="2494459" y="0"/>
                </a:lnTo>
                <a:lnTo>
                  <a:pt x="2494459" y="2494458"/>
                </a:lnTo>
                <a:lnTo>
                  <a:pt x="0" y="2494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730910" y="945450"/>
            <a:ext cx="12744450" cy="7980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78"/>
              </a:lnSpc>
            </a:pPr>
            <a:r>
              <a:rPr lang="en-US" sz="9056">
                <a:solidFill>
                  <a:srgbClr val="FF5C5C"/>
                </a:solidFill>
                <a:latin typeface="Trocchi"/>
              </a:rPr>
              <a:t>Cuidado!</a:t>
            </a:r>
            <a:r>
              <a:rPr lang="en-US" sz="9056">
                <a:solidFill>
                  <a:srgbClr val="FFFFFF"/>
                </a:solidFill>
                <a:latin typeface="Trocchi"/>
              </a:rPr>
              <a:t> </a:t>
            </a:r>
          </a:p>
          <a:p>
            <a:pPr>
              <a:lnSpc>
                <a:spcPts val="12678"/>
              </a:lnSpc>
            </a:pPr>
            <a:endParaRPr lang="en-US" sz="9056">
              <a:solidFill>
                <a:srgbClr val="FFFFFF"/>
              </a:solidFill>
              <a:latin typeface="Trocchi"/>
            </a:endParaRPr>
          </a:p>
          <a:p>
            <a:pPr>
              <a:lnSpc>
                <a:spcPts val="12678"/>
              </a:lnSpc>
            </a:pPr>
            <a:endParaRPr lang="en-US" sz="9056">
              <a:solidFill>
                <a:srgbClr val="FFFFFF"/>
              </a:solidFill>
              <a:latin typeface="Trocchi"/>
            </a:endParaRPr>
          </a:p>
          <a:p>
            <a:pPr>
              <a:lnSpc>
                <a:spcPts val="12678"/>
              </a:lnSpc>
            </a:pPr>
            <a:endParaRPr lang="en-US" sz="9056">
              <a:solidFill>
                <a:srgbClr val="FFFFFF"/>
              </a:solidFill>
              <a:latin typeface="Trocchi"/>
            </a:endParaRPr>
          </a:p>
          <a:p>
            <a:pPr>
              <a:lnSpc>
                <a:spcPts val="12678"/>
              </a:lnSpc>
            </a:pPr>
            <a:endParaRPr lang="en-US" sz="9056">
              <a:solidFill>
                <a:srgbClr val="FFFFFF"/>
              </a:solidFill>
              <a:latin typeface="Trocchi"/>
            </a:endParaRPr>
          </a:p>
        </p:txBody>
      </p:sp>
      <p:sp>
        <p:nvSpPr>
          <p:cNvPr id="8" name="Freeform 8"/>
          <p:cNvSpPr/>
          <p:nvPr/>
        </p:nvSpPr>
        <p:spPr>
          <a:xfrm rot="707039">
            <a:off x="12928245" y="2947699"/>
            <a:ext cx="4049259" cy="3679041"/>
          </a:xfrm>
          <a:custGeom>
            <a:avLst/>
            <a:gdLst/>
            <a:ahLst/>
            <a:cxnLst/>
            <a:rect l="l" t="t" r="r" b="b"/>
            <a:pathLst>
              <a:path w="4049259" h="3679041">
                <a:moveTo>
                  <a:pt x="0" y="0"/>
                </a:moveTo>
                <a:lnTo>
                  <a:pt x="4049259" y="0"/>
                </a:lnTo>
                <a:lnTo>
                  <a:pt x="4049259" y="3679041"/>
                </a:lnTo>
                <a:lnTo>
                  <a:pt x="0" y="36790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5" b="-1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1737780" y="2743431"/>
            <a:ext cx="10915650" cy="877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39"/>
              </a:lnSpc>
            </a:pPr>
            <a:r>
              <a:rPr lang="en-US" sz="4528">
                <a:solidFill>
                  <a:srgbClr val="025889"/>
                </a:solidFill>
                <a:latin typeface="Trocchi"/>
              </a:rPr>
              <a:t>A pergunta certa é:</a:t>
            </a:r>
          </a:p>
          <a:p>
            <a:pPr>
              <a:lnSpc>
                <a:spcPts val="6339"/>
              </a:lnSpc>
            </a:pPr>
            <a:endParaRPr lang="en-US" sz="4528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6339"/>
              </a:lnSpc>
            </a:pPr>
            <a:r>
              <a:rPr lang="en-US" sz="4528" u="sng">
                <a:solidFill>
                  <a:srgbClr val="025889"/>
                </a:solidFill>
                <a:latin typeface="Trocchi"/>
              </a:rPr>
              <a:t>O que falta em você hoje, para realizar este trabalho?</a:t>
            </a:r>
          </a:p>
          <a:p>
            <a:pPr>
              <a:lnSpc>
                <a:spcPts val="6339"/>
              </a:lnSpc>
            </a:pPr>
            <a:endParaRPr lang="en-US" sz="4528" u="sng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6339"/>
              </a:lnSpc>
            </a:pPr>
            <a:r>
              <a:rPr lang="en-US" sz="4528">
                <a:solidFill>
                  <a:srgbClr val="025889"/>
                </a:solidFill>
                <a:latin typeface="Trocchi"/>
              </a:rPr>
              <a:t>Pense em conhecimentos, habilidades e em atitudes que precisa melhorar.</a:t>
            </a:r>
          </a:p>
          <a:p>
            <a:pPr>
              <a:lnSpc>
                <a:spcPts val="6339"/>
              </a:lnSpc>
            </a:pPr>
            <a:endParaRPr lang="en-US" sz="4528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6339"/>
              </a:lnSpc>
            </a:pPr>
            <a:endParaRPr lang="en-US" sz="4528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6339"/>
              </a:lnSpc>
            </a:pPr>
            <a:endParaRPr lang="en-US" sz="4528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6339"/>
              </a:lnSpc>
            </a:pPr>
            <a:endParaRPr lang="en-US" sz="4528">
              <a:solidFill>
                <a:srgbClr val="025889"/>
              </a:solidFill>
              <a:latin typeface="Trocch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766127" y="3487877"/>
            <a:ext cx="5479758" cy="278969"/>
          </a:xfrm>
          <a:custGeom>
            <a:avLst/>
            <a:gdLst/>
            <a:ahLst/>
            <a:cxnLst/>
            <a:rect l="l" t="t" r="r" b="b"/>
            <a:pathLst>
              <a:path w="5479758" h="278969">
                <a:moveTo>
                  <a:pt x="0" y="0"/>
                </a:moveTo>
                <a:lnTo>
                  <a:pt x="5479758" y="0"/>
                </a:lnTo>
                <a:lnTo>
                  <a:pt x="5479758" y="278970"/>
                </a:lnTo>
                <a:lnTo>
                  <a:pt x="0" y="2789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43352" cy="10287000"/>
          </a:xfrm>
          <a:custGeom>
            <a:avLst/>
            <a:gdLst/>
            <a:ahLst/>
            <a:cxnLst/>
            <a:rect l="l" t="t" r="r" b="b"/>
            <a:pathLst>
              <a:path w="18243352" h="10287000">
                <a:moveTo>
                  <a:pt x="0" y="0"/>
                </a:moveTo>
                <a:lnTo>
                  <a:pt x="18243352" y="0"/>
                </a:lnTo>
                <a:lnTo>
                  <a:pt x="182433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75765" y="1250789"/>
            <a:ext cx="5753100" cy="44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3320" spc="365">
                <a:solidFill>
                  <a:srgbClr val="025889"/>
                </a:solidFill>
                <a:latin typeface="League Spartan Bold"/>
              </a:rPr>
              <a:t>QUESTÃO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14679" y="4431217"/>
            <a:ext cx="11488864" cy="225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</a:pPr>
            <a:r>
              <a:rPr lang="en-US" sz="5282" spc="633">
                <a:solidFill>
                  <a:srgbClr val="025889"/>
                </a:solidFill>
                <a:latin typeface="Aleo"/>
              </a:rPr>
              <a:t>Quais são seus objetivos a curto e a longo prazo?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00" y="804108"/>
            <a:ext cx="2095500" cy="144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8"/>
              </a:lnSpc>
            </a:pPr>
            <a:r>
              <a:rPr lang="en-US" sz="10565">
                <a:solidFill>
                  <a:srgbClr val="FDB213"/>
                </a:solidFill>
                <a:latin typeface="League Spartan"/>
              </a:rPr>
              <a:t>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" b="-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952500"/>
            <a:ext cx="16230600" cy="4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D5388"/>
                </a:solidFill>
                <a:latin typeface="Trocchi"/>
              </a:rPr>
              <a:t>Seus objetivos devem estar alinhados com os objetivos da empresa.</a:t>
            </a:r>
          </a:p>
          <a:p>
            <a:pPr algn="ctr">
              <a:lnSpc>
                <a:spcPts val="5459"/>
              </a:lnSpc>
            </a:pPr>
            <a:endParaRPr lang="en-US" sz="3899">
              <a:solidFill>
                <a:srgbClr val="0D5388"/>
              </a:solidFill>
              <a:latin typeface="Trocchi"/>
            </a:endParaRPr>
          </a:p>
          <a:p>
            <a:pPr algn="ctr">
              <a:lnSpc>
                <a:spcPts val="5459"/>
              </a:lnSpc>
            </a:pPr>
            <a:endParaRPr lang="en-US" sz="3899">
              <a:solidFill>
                <a:srgbClr val="0D5388"/>
              </a:solidFill>
              <a:latin typeface="Trocchi"/>
            </a:endParaRPr>
          </a:p>
          <a:p>
            <a:pPr algn="ctr">
              <a:lnSpc>
                <a:spcPts val="5459"/>
              </a:lnSpc>
            </a:pPr>
            <a:endParaRPr lang="en-US" sz="3899">
              <a:solidFill>
                <a:srgbClr val="0D5388"/>
              </a:solidFill>
              <a:latin typeface="Trocchi"/>
            </a:endParaRPr>
          </a:p>
          <a:p>
            <a:pPr algn="ctr">
              <a:lnSpc>
                <a:spcPts val="5459"/>
              </a:lnSpc>
            </a:pPr>
            <a:endParaRPr lang="en-US" sz="3899">
              <a:solidFill>
                <a:srgbClr val="0D5388"/>
              </a:solidFill>
              <a:latin typeface="Trocch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99663" y="2858002"/>
            <a:ext cx="1198873" cy="1198873"/>
          </a:xfrm>
          <a:custGeom>
            <a:avLst/>
            <a:gdLst/>
            <a:ahLst/>
            <a:cxnLst/>
            <a:rect l="l" t="t" r="r" b="b"/>
            <a:pathLst>
              <a:path w="1198873" h="1198873">
                <a:moveTo>
                  <a:pt x="0" y="0"/>
                </a:moveTo>
                <a:lnTo>
                  <a:pt x="1198873" y="0"/>
                </a:lnTo>
                <a:lnTo>
                  <a:pt x="1198873" y="1198872"/>
                </a:lnTo>
                <a:lnTo>
                  <a:pt x="0" y="11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3657579" y="4705100"/>
            <a:ext cx="1483515" cy="1233952"/>
          </a:xfrm>
          <a:custGeom>
            <a:avLst/>
            <a:gdLst/>
            <a:ahLst/>
            <a:cxnLst/>
            <a:rect l="l" t="t" r="r" b="b"/>
            <a:pathLst>
              <a:path w="1483515" h="1233952">
                <a:moveTo>
                  <a:pt x="0" y="0"/>
                </a:moveTo>
                <a:lnTo>
                  <a:pt x="1483515" y="0"/>
                </a:lnTo>
                <a:lnTo>
                  <a:pt x="1483515" y="1233951"/>
                </a:lnTo>
                <a:lnTo>
                  <a:pt x="0" y="12339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3" b="-1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5371881" y="2847522"/>
            <a:ext cx="9400855" cy="720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4"/>
              </a:lnSpc>
            </a:pPr>
            <a:r>
              <a:rPr lang="en-US" sz="2924">
                <a:solidFill>
                  <a:srgbClr val="025889"/>
                </a:solidFill>
                <a:latin typeface="Trocchi"/>
              </a:rPr>
              <a:t>Estabilidade </a:t>
            </a:r>
          </a:p>
          <a:p>
            <a:pPr>
              <a:lnSpc>
                <a:spcPts val="4094"/>
              </a:lnSpc>
            </a:pPr>
            <a:r>
              <a:rPr lang="en-US" sz="2924">
                <a:solidFill>
                  <a:srgbClr val="025889"/>
                </a:solidFill>
                <a:latin typeface="Trocchi"/>
              </a:rPr>
              <a:t>financeira</a:t>
            </a: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r>
              <a:rPr lang="en-US" sz="2924">
                <a:solidFill>
                  <a:srgbClr val="025889"/>
                </a:solidFill>
                <a:latin typeface="Trocchi"/>
              </a:rPr>
              <a:t>Ascensão </a:t>
            </a:r>
          </a:p>
          <a:p>
            <a:pPr>
              <a:lnSpc>
                <a:spcPts val="4094"/>
              </a:lnSpc>
            </a:pPr>
            <a:r>
              <a:rPr lang="en-US" sz="2924">
                <a:solidFill>
                  <a:srgbClr val="025889"/>
                </a:solidFill>
                <a:latin typeface="Trocchi"/>
              </a:rPr>
              <a:t>profissional</a:t>
            </a: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r>
              <a:rPr lang="en-US" sz="2924">
                <a:solidFill>
                  <a:srgbClr val="025889"/>
                </a:solidFill>
                <a:latin typeface="Trocchi"/>
              </a:rPr>
              <a:t>Ingressar na </a:t>
            </a:r>
          </a:p>
          <a:p>
            <a:pPr>
              <a:lnSpc>
                <a:spcPts val="4094"/>
              </a:lnSpc>
            </a:pPr>
            <a:r>
              <a:rPr lang="en-US" sz="2924">
                <a:solidFill>
                  <a:srgbClr val="025889"/>
                </a:solidFill>
                <a:latin typeface="Trocchi"/>
              </a:rPr>
              <a:t>área</a:t>
            </a: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174520" y="4847184"/>
            <a:ext cx="1297115" cy="1297115"/>
          </a:xfrm>
          <a:custGeom>
            <a:avLst/>
            <a:gdLst/>
            <a:ahLst/>
            <a:cxnLst/>
            <a:rect l="l" t="t" r="r" b="b"/>
            <a:pathLst>
              <a:path w="1297115" h="1297115">
                <a:moveTo>
                  <a:pt x="0" y="0"/>
                </a:moveTo>
                <a:lnTo>
                  <a:pt x="1297115" y="0"/>
                </a:lnTo>
                <a:lnTo>
                  <a:pt x="1297115" y="1297115"/>
                </a:lnTo>
                <a:lnTo>
                  <a:pt x="0" y="12971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0032435" y="2886418"/>
            <a:ext cx="1590194" cy="1144458"/>
          </a:xfrm>
          <a:custGeom>
            <a:avLst/>
            <a:gdLst/>
            <a:ahLst/>
            <a:cxnLst/>
            <a:rect l="l" t="t" r="r" b="b"/>
            <a:pathLst>
              <a:path w="1590194" h="1144458">
                <a:moveTo>
                  <a:pt x="0" y="0"/>
                </a:moveTo>
                <a:lnTo>
                  <a:pt x="1590194" y="0"/>
                </a:lnTo>
                <a:lnTo>
                  <a:pt x="1590194" y="1144458"/>
                </a:lnTo>
                <a:lnTo>
                  <a:pt x="0" y="1144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61" r="-4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3742829" y="6827372"/>
            <a:ext cx="1288123" cy="1288123"/>
          </a:xfrm>
          <a:custGeom>
            <a:avLst/>
            <a:gdLst/>
            <a:ahLst/>
            <a:cxnLst/>
            <a:rect l="l" t="t" r="r" b="b"/>
            <a:pathLst>
              <a:path w="1288123" h="1288123">
                <a:moveTo>
                  <a:pt x="0" y="0"/>
                </a:moveTo>
                <a:lnTo>
                  <a:pt x="1288123" y="0"/>
                </a:lnTo>
                <a:lnTo>
                  <a:pt x="1288123" y="1288123"/>
                </a:lnTo>
                <a:lnTo>
                  <a:pt x="0" y="12881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1756026" y="2847338"/>
            <a:ext cx="9400855" cy="720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4"/>
              </a:lnSpc>
            </a:pPr>
            <a:r>
              <a:rPr lang="en-US" sz="2924">
                <a:solidFill>
                  <a:srgbClr val="025889"/>
                </a:solidFill>
                <a:latin typeface="Trocchi"/>
              </a:rPr>
              <a:t>Mudança de </a:t>
            </a:r>
          </a:p>
          <a:p>
            <a:pPr>
              <a:lnSpc>
                <a:spcPts val="4094"/>
              </a:lnSpc>
            </a:pPr>
            <a:r>
              <a:rPr lang="en-US" sz="2924">
                <a:solidFill>
                  <a:srgbClr val="025889"/>
                </a:solidFill>
                <a:latin typeface="Trocchi"/>
              </a:rPr>
              <a:t>Localidade</a:t>
            </a: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r>
              <a:rPr lang="en-US" sz="2924">
                <a:solidFill>
                  <a:srgbClr val="025889"/>
                </a:solidFill>
                <a:latin typeface="Trocchi"/>
              </a:rPr>
              <a:t>Viagens ou </a:t>
            </a:r>
          </a:p>
          <a:p>
            <a:pPr>
              <a:lnSpc>
                <a:spcPts val="4094"/>
              </a:lnSpc>
            </a:pPr>
            <a:r>
              <a:rPr lang="en-US" sz="2924">
                <a:solidFill>
                  <a:srgbClr val="025889"/>
                </a:solidFill>
                <a:latin typeface="Trocchi"/>
              </a:rPr>
              <a:t>intercambio</a:t>
            </a: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r>
              <a:rPr lang="en-US" sz="2924">
                <a:solidFill>
                  <a:srgbClr val="025889"/>
                </a:solidFill>
                <a:latin typeface="Trocchi"/>
              </a:rPr>
              <a:t>Mudança de </a:t>
            </a:r>
          </a:p>
          <a:p>
            <a:pPr>
              <a:lnSpc>
                <a:spcPts val="4094"/>
              </a:lnSpc>
            </a:pPr>
            <a:r>
              <a:rPr lang="en-US" sz="2924">
                <a:solidFill>
                  <a:srgbClr val="025889"/>
                </a:solidFill>
                <a:latin typeface="Trocchi"/>
              </a:rPr>
              <a:t>área ou setor</a:t>
            </a: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  <a:p>
            <a:pPr>
              <a:lnSpc>
                <a:spcPts val="4094"/>
              </a:lnSpc>
            </a:pPr>
            <a:endParaRPr lang="en-US" sz="2924">
              <a:solidFill>
                <a:srgbClr val="025889"/>
              </a:solidFill>
              <a:latin typeface="Trocch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221881" y="6865261"/>
            <a:ext cx="1412322" cy="1412322"/>
          </a:xfrm>
          <a:custGeom>
            <a:avLst/>
            <a:gdLst/>
            <a:ahLst/>
            <a:cxnLst/>
            <a:rect l="l" t="t" r="r" b="b"/>
            <a:pathLst>
              <a:path w="1412322" h="1412322">
                <a:moveTo>
                  <a:pt x="0" y="0"/>
                </a:moveTo>
                <a:lnTo>
                  <a:pt x="1412322" y="0"/>
                </a:lnTo>
                <a:lnTo>
                  <a:pt x="1412322" y="1412322"/>
                </a:lnTo>
                <a:lnTo>
                  <a:pt x="0" y="14123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Personalizar</PresentationFormat>
  <Paragraphs>158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6" baseType="lpstr">
      <vt:lpstr>Trocchi</vt:lpstr>
      <vt:lpstr>League Spartan</vt:lpstr>
      <vt:lpstr>Lobster Two</vt:lpstr>
      <vt:lpstr>arial</vt:lpstr>
      <vt:lpstr>League Spartan Bold</vt:lpstr>
      <vt:lpstr>Montserrat Classic Bold</vt:lpstr>
      <vt:lpstr>Aleo</vt:lpstr>
      <vt:lpstr>Cooper Hewitt Bold</vt:lpstr>
      <vt:lpstr>Calibri</vt:lpstr>
      <vt:lpstr>Abril Fatface</vt:lpstr>
      <vt:lpstr>Selima</vt:lpstr>
      <vt:lpstr>Knewave</vt:lpstr>
      <vt:lpstr>Arimo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hat is aproductLIFE CYCLE?</dc:title>
  <dc:creator>Dennys Hid</dc:creator>
  <cp:lastModifiedBy>Dennys Salomao Hid</cp:lastModifiedBy>
  <cp:revision>1</cp:revision>
  <dcterms:created xsi:type="dcterms:W3CDTF">2006-08-16T00:00:00Z</dcterms:created>
  <dcterms:modified xsi:type="dcterms:W3CDTF">2024-04-12T02:14:17Z</dcterms:modified>
  <dc:identifier>DAF1SyqRK7c</dc:identifier>
</cp:coreProperties>
</file>